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310" r:id="rId3"/>
    <p:sldId id="311" r:id="rId4"/>
    <p:sldId id="313" r:id="rId5"/>
    <p:sldId id="312" r:id="rId6"/>
    <p:sldId id="265"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9954" autoAdjust="0"/>
  </p:normalViewPr>
  <p:slideViewPr>
    <p:cSldViewPr snapToGrid="0">
      <p:cViewPr varScale="1">
        <p:scale>
          <a:sx n="93" d="100"/>
          <a:sy n="93" d="100"/>
        </p:scale>
        <p:origin x="1746" y="90"/>
      </p:cViewPr>
      <p:guideLst/>
    </p:cSldViewPr>
  </p:slideViewPr>
  <p:notesTextViewPr>
    <p:cViewPr>
      <p:scale>
        <a:sx n="3" d="2"/>
        <a:sy n="3" d="2"/>
      </p:scale>
      <p:origin x="-6" y="-18"/>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10/11/2025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In chapter 6, we saw how Paul would answer questions from his Jewish audience about how they should think about God’s grace in salvation.  We also saw how we should not “present our members” (bodies)) to sin, but to God for righteousness sake.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At the heart of chapter 6, Paul introduces the idea that we have died with Christ and are alive with Him.  He tells us to “</a:t>
            </a:r>
            <a:r>
              <a:rPr lang="en-US" sz="1200" b="1" i="0" u="none" strike="noStrike" kern="1200" baseline="0" dirty="0">
                <a:solidFill>
                  <a:schemeClr val="tx1"/>
                </a:solidFill>
                <a:latin typeface="+mn-lt"/>
                <a:ea typeface="+mn-ea"/>
                <a:cs typeface="+mn-cs"/>
              </a:rPr>
              <a:t>consider</a:t>
            </a:r>
            <a:r>
              <a:rPr lang="en-US" sz="1200" b="0" i="0" u="none" strike="noStrike" kern="1200" baseline="0" dirty="0">
                <a:solidFill>
                  <a:schemeClr val="tx1"/>
                </a:solidFill>
                <a:latin typeface="+mn-lt"/>
                <a:ea typeface="+mn-ea"/>
                <a:cs typeface="+mn-cs"/>
              </a:rPr>
              <a:t> yourselves </a:t>
            </a:r>
            <a:r>
              <a:rPr lang="en-US" sz="1200" b="1" i="0" u="none" strike="noStrike" kern="1200" baseline="0" dirty="0">
                <a:solidFill>
                  <a:schemeClr val="tx1"/>
                </a:solidFill>
                <a:latin typeface="+mn-lt"/>
                <a:ea typeface="+mn-ea"/>
                <a:cs typeface="+mn-cs"/>
              </a:rPr>
              <a:t>dead</a:t>
            </a:r>
            <a:r>
              <a:rPr lang="en-US" sz="1200" b="0" i="0" u="none" strike="noStrike" kern="1200" baseline="0" dirty="0">
                <a:solidFill>
                  <a:schemeClr val="tx1"/>
                </a:solidFill>
                <a:latin typeface="+mn-lt"/>
                <a:ea typeface="+mn-ea"/>
                <a:cs typeface="+mn-cs"/>
              </a:rPr>
              <a:t> to sin” (6:11) and tells us that “sin will have no dominion over you, since you are </a:t>
            </a:r>
            <a:r>
              <a:rPr lang="en-US" sz="1200" b="1" i="0" u="none" strike="noStrike" kern="1200" baseline="0" dirty="0">
                <a:solidFill>
                  <a:schemeClr val="tx1"/>
                </a:solidFill>
                <a:latin typeface="+mn-lt"/>
                <a:ea typeface="+mn-ea"/>
                <a:cs typeface="+mn-cs"/>
              </a:rPr>
              <a:t>not under law </a:t>
            </a:r>
            <a:r>
              <a:rPr lang="en-US" sz="1200" b="0" i="0" u="none" strike="noStrike" kern="1200" baseline="0" dirty="0">
                <a:solidFill>
                  <a:schemeClr val="tx1"/>
                </a:solidFill>
                <a:latin typeface="+mn-lt"/>
                <a:ea typeface="+mn-ea"/>
                <a:cs typeface="+mn-cs"/>
              </a:rPr>
              <a:t>but under grace.” (6:14).</a:t>
            </a: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Here in chapter 7, he will answer questions about how the law relates to faith in Christ, referring to the “law” 27 times.</a:t>
            </a:r>
          </a:p>
        </p:txBody>
      </p:sp>
      <p:sp>
        <p:nvSpPr>
          <p:cNvPr id="4" name="Slide Number Placeholder 3"/>
          <p:cNvSpPr>
            <a:spLocks noGrp="1"/>
          </p:cNvSpPr>
          <p:nvPr>
            <p:ph type="sldNum" sz="quarter" idx="5"/>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50692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D94F0-287A-B82A-D476-A440057EB3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3F16A-F03F-CE9E-FF79-CCCF11E40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B5B2DE-5BB1-89FA-ED60-EB5C1B982186}"/>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7:1  doesn’t say “The Law” (as in, O.T.) but just “law.”  No earthly law can punish a man after death.</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7:2 “have died” – Greek construction indicating finality.  It is completely finished by God.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7:4  all people on this planet are “under law” (6:14,15).  But when we die, we are no longer under law, but under grace.</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360F66D-B4E1-932D-E4A7-53F3CD81DB59}"/>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925146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EE577-2515-5EFC-A7FF-F18B4C3A2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0B59CA-30CA-27E3-8306-0DA621D788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F4D995-3943-3C89-C5B9-D7F3F3EED636}"/>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In verses 7-12, Paul describes our relationship to the law </a:t>
            </a:r>
            <a:r>
              <a:rPr lang="en-US" sz="1200" b="1" i="0" kern="1200" dirty="0">
                <a:solidFill>
                  <a:schemeClr val="tx1"/>
                </a:solidFill>
                <a:effectLst/>
                <a:latin typeface="+mn-lt"/>
                <a:ea typeface="+mn-ea"/>
                <a:cs typeface="+mn-cs"/>
              </a:rPr>
              <a:t>before</a:t>
            </a:r>
            <a:r>
              <a:rPr lang="en-US" sz="1200" b="0" i="0" kern="1200" dirty="0">
                <a:solidFill>
                  <a:schemeClr val="tx1"/>
                </a:solidFill>
                <a:effectLst/>
                <a:latin typeface="+mn-lt"/>
                <a:ea typeface="+mn-ea"/>
                <a:cs typeface="+mn-cs"/>
              </a:rPr>
              <a:t> we are saved.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7:7 Our culture exalts comparison for the sake of competitive advantage. The culture doesn’t consider it wrong to covet others - for instance, it says “The best kid lives next door”  or  “you can do better!”  or even ask God: “why did you make me like this?”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Bible has a different command: Do not compare yourself with others (Romans 9:20).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Taoism teaches that the law </a:t>
            </a:r>
            <a:r>
              <a:rPr lang="en-US" sz="1200" b="1" i="0" kern="1200" dirty="0">
                <a:solidFill>
                  <a:schemeClr val="tx1"/>
                </a:solidFill>
                <a:effectLst/>
                <a:latin typeface="+mn-lt"/>
                <a:ea typeface="+mn-ea"/>
                <a:cs typeface="+mn-cs"/>
              </a:rPr>
              <a:t>causes</a:t>
            </a:r>
            <a:r>
              <a:rPr lang="en-US" sz="1200" b="0" i="0" kern="1200" dirty="0">
                <a:solidFill>
                  <a:schemeClr val="tx1"/>
                </a:solidFill>
                <a:effectLst/>
                <a:latin typeface="+mn-lt"/>
                <a:ea typeface="+mn-ea"/>
                <a:cs typeface="+mn-cs"/>
              </a:rPr>
              <a:t> sin, therefore, God should never have put the tree of good and evil in the garden of Eden.  But the Bible is clear – the law does not cause sin; it simply </a:t>
            </a:r>
            <a:r>
              <a:rPr lang="en-US" sz="1200" b="1" i="0" kern="1200" dirty="0">
                <a:solidFill>
                  <a:schemeClr val="tx1"/>
                </a:solidFill>
                <a:effectLst/>
                <a:latin typeface="+mn-lt"/>
                <a:ea typeface="+mn-ea"/>
                <a:cs typeface="+mn-cs"/>
              </a:rPr>
              <a:t>reveals</a:t>
            </a:r>
            <a:r>
              <a:rPr lang="en-US" sz="1200" b="0" i="0" kern="1200" dirty="0">
                <a:solidFill>
                  <a:schemeClr val="tx1"/>
                </a:solidFill>
                <a:effectLst/>
                <a:latin typeface="+mn-lt"/>
                <a:ea typeface="+mn-ea"/>
                <a:cs typeface="+mn-cs"/>
              </a:rPr>
              <a:t> its existence.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7:11  </a:t>
            </a:r>
            <a:r>
              <a:rPr lang="en-US" sz="1200" b="1" i="0" kern="1200" dirty="0">
                <a:solidFill>
                  <a:schemeClr val="tx1"/>
                </a:solidFill>
                <a:effectLst/>
                <a:latin typeface="+mn-lt"/>
                <a:ea typeface="+mn-ea"/>
                <a:cs typeface="+mn-cs"/>
              </a:rPr>
              <a:t>Sin deceives us</a:t>
            </a:r>
            <a:r>
              <a:rPr lang="en-US" sz="1200" b="0" i="0" kern="1200" dirty="0">
                <a:solidFill>
                  <a:schemeClr val="tx1"/>
                </a:solidFill>
                <a:effectLst/>
                <a:latin typeface="+mn-lt"/>
                <a:ea typeface="+mn-ea"/>
                <a:cs typeface="+mn-cs"/>
              </a:rPr>
              <a:t>, telling us it will be great to </a:t>
            </a:r>
            <a:r>
              <a:rPr lang="en-US" sz="1200" b="1" i="0" kern="1200" dirty="0">
                <a:solidFill>
                  <a:schemeClr val="tx1"/>
                </a:solidFill>
                <a:effectLst/>
                <a:latin typeface="+mn-lt"/>
                <a:ea typeface="+mn-ea"/>
                <a:cs typeface="+mn-cs"/>
              </a:rPr>
              <a:t>run</a:t>
            </a:r>
            <a:r>
              <a:rPr lang="en-US" sz="1200" b="0" i="0" kern="1200" dirty="0">
                <a:solidFill>
                  <a:schemeClr val="tx1"/>
                </a:solidFill>
                <a:effectLst/>
                <a:latin typeface="+mn-lt"/>
                <a:ea typeface="+mn-ea"/>
                <a:cs typeface="+mn-cs"/>
              </a:rPr>
              <a:t> our own life.  But at the end, we </a:t>
            </a:r>
            <a:r>
              <a:rPr lang="en-US" sz="1200" b="1" i="0" kern="1200" dirty="0">
                <a:solidFill>
                  <a:schemeClr val="tx1"/>
                </a:solidFill>
                <a:effectLst/>
                <a:latin typeface="+mn-lt"/>
                <a:ea typeface="+mn-ea"/>
                <a:cs typeface="+mn-cs"/>
              </a:rPr>
              <a:t>ruin</a:t>
            </a:r>
            <a:r>
              <a:rPr lang="en-US" sz="1200" b="0" i="0" kern="1200" dirty="0">
                <a:solidFill>
                  <a:schemeClr val="tx1"/>
                </a:solidFill>
                <a:effectLst/>
                <a:latin typeface="+mn-lt"/>
                <a:ea typeface="+mn-ea"/>
                <a:cs typeface="+mn-cs"/>
              </a:rPr>
              <a:t> our own life. (putting “I” in the middle instead of God)</a:t>
            </a:r>
          </a:p>
        </p:txBody>
      </p:sp>
      <p:sp>
        <p:nvSpPr>
          <p:cNvPr id="4" name="Slide Number Placeholder 3">
            <a:extLst>
              <a:ext uri="{FF2B5EF4-FFF2-40B4-BE49-F238E27FC236}">
                <a16:creationId xmlns:a16="http://schemas.microsoft.com/office/drawing/2014/main" id="{F091484E-F2A1-5348-3951-87DDF8969E7D}"/>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4243696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C08FA-0884-1B30-D938-1A0888D73D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B653EB-465E-1CB3-5FC5-7015A5ABCA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FE9F8A-2214-6803-58D5-13F6136C191B}"/>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In verses 13-25, he describes our relationship to the law </a:t>
            </a:r>
            <a:r>
              <a:rPr lang="en-US" sz="1200" b="1" i="0" kern="1200" dirty="0">
                <a:solidFill>
                  <a:schemeClr val="tx1"/>
                </a:solidFill>
                <a:effectLst/>
                <a:latin typeface="+mn-lt"/>
                <a:ea typeface="+mn-ea"/>
                <a:cs typeface="+mn-cs"/>
              </a:rPr>
              <a:t>after </a:t>
            </a:r>
            <a:r>
              <a:rPr lang="en-US" sz="1200" b="0" i="0" kern="1200" dirty="0">
                <a:solidFill>
                  <a:schemeClr val="tx1"/>
                </a:solidFill>
                <a:effectLst/>
                <a:latin typeface="+mn-lt"/>
                <a:ea typeface="+mn-ea"/>
                <a:cs typeface="+mn-cs"/>
              </a:rPr>
              <a:t>we have been saved.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It is correct to understand Paul here to be speaking about a believer. This person desires to obey God’s law and hates his sin (7:15, 19, 21); he is humble, recognizing that nothing good dwells in his humanness (v.18); he sees sin in himself, but not as all that is there (vv.17, 20– 22); and he serves Jesus Christ with his mind (v.25). Paul has already established that none of those attitudes ever describe the unsaved (1:8–21, 32; 3:10–20). Paul’s use of present tense verbs in 7:14–25 strongly supports the idea that he is describing his life currently as a Christian.</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7:23  another law. </a:t>
            </a:r>
            <a:r>
              <a:rPr lang="en-US" sz="1200" b="0" i="0" kern="1200" dirty="0">
                <a:solidFill>
                  <a:schemeClr val="tx1"/>
                </a:solidFill>
                <a:effectLst/>
                <a:latin typeface="+mn-lt"/>
                <a:ea typeface="+mn-ea"/>
                <a:cs typeface="+mn-cs"/>
              </a:rPr>
              <a:t>A corresponding spiritual principle to the one in v. 21. But this principle, which Paul identifies as “</a:t>
            </a:r>
            <a:r>
              <a:rPr lang="en-US" sz="1200" b="1" i="0" kern="1200" dirty="0">
                <a:solidFill>
                  <a:schemeClr val="tx1"/>
                </a:solidFill>
                <a:effectLst/>
                <a:latin typeface="+mn-lt"/>
                <a:ea typeface="+mn-ea"/>
                <a:cs typeface="+mn-cs"/>
              </a:rPr>
              <a:t>the law of sin</a:t>
            </a:r>
            <a:r>
              <a:rPr lang="en-US" sz="1200" b="0" i="0" kern="1200" dirty="0">
                <a:solidFill>
                  <a:schemeClr val="tx1"/>
                </a:solidFill>
                <a:effectLst/>
                <a:latin typeface="+mn-lt"/>
                <a:ea typeface="+mn-ea"/>
                <a:cs typeface="+mn-cs"/>
              </a:rPr>
              <a:t>,” operates in the members of his body— that is, his unredeemed and still sinful humanness (see note on 6:6)— waging war against his desire to obey God’s law.</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ESV MacArthur Study Bible (Kindle Locations 285756-285764). Crossway. Kindle Edition. </a:t>
            </a:r>
          </a:p>
        </p:txBody>
      </p:sp>
      <p:sp>
        <p:nvSpPr>
          <p:cNvPr id="4" name="Slide Number Placeholder 3">
            <a:extLst>
              <a:ext uri="{FF2B5EF4-FFF2-40B4-BE49-F238E27FC236}">
                <a16:creationId xmlns:a16="http://schemas.microsoft.com/office/drawing/2014/main" id="{26899028-B83F-F260-0853-2A17E1C9CE56}"/>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412000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6AAAF-8803-971A-5002-903E33F162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7F0CB9-BF35-40C7-5644-833055F65D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3AF4D7-2D9E-30DA-D7E4-E41C2174EC8B}"/>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D17259B-61DB-2158-735E-D9522C3BEA7C}"/>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2690275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40156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10/11/2025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10/11/2025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10/11/2025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10/11/2025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7</a:t>
            </a:r>
          </a:p>
        </p:txBody>
      </p:sp>
      <p:sp>
        <p:nvSpPr>
          <p:cNvPr id="3" name="Subtitle 2"/>
          <p:cNvSpPr>
            <a:spLocks noGrp="1"/>
          </p:cNvSpPr>
          <p:nvPr>
            <p:ph type="subTitle" idx="1"/>
          </p:nvPr>
        </p:nvSpPr>
        <p:spPr/>
        <p:txBody>
          <a:bodyPr>
            <a:normAutofit/>
          </a:bodyPr>
          <a:lstStyle/>
          <a:p>
            <a:r>
              <a:rPr lang="en-US" sz="4000" dirty="0">
                <a:solidFill>
                  <a:schemeClr val="tx1">
                    <a:lumMod val="50000"/>
                    <a:lumOff val="50000"/>
                  </a:schemeClr>
                </a:solidFill>
              </a:rPr>
              <a:t>Why do I do what I hate?</a:t>
            </a:r>
          </a:p>
        </p:txBody>
      </p:sp>
    </p:spTree>
    <p:extLst>
      <p:ext uri="{BB962C8B-B14F-4D97-AF65-F5344CB8AC3E}">
        <p14:creationId xmlns:p14="http://schemas.microsoft.com/office/powerpoint/2010/main" val="126247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EEBA2-C20D-7E81-C779-3E49B2A49A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9C635-B9D9-4590-E224-CEA613CF66DE}"/>
              </a:ext>
            </a:extLst>
          </p:cNvPr>
          <p:cNvSpPr>
            <a:spLocks noGrp="1"/>
          </p:cNvSpPr>
          <p:nvPr>
            <p:ph type="title"/>
          </p:nvPr>
        </p:nvSpPr>
        <p:spPr>
          <a:xfrm>
            <a:off x="628650" y="118629"/>
            <a:ext cx="7886700" cy="763960"/>
          </a:xfrm>
        </p:spPr>
        <p:txBody>
          <a:bodyPr>
            <a:normAutofit/>
          </a:bodyPr>
          <a:lstStyle/>
          <a:p>
            <a:pPr algn="ctr"/>
            <a:r>
              <a:rPr lang="en-US" b="1" u="sng" dirty="0"/>
              <a:t>Dead to Law – Married to Christ</a:t>
            </a:r>
          </a:p>
        </p:txBody>
      </p:sp>
      <p:sp>
        <p:nvSpPr>
          <p:cNvPr id="7" name="Content Placeholder 6">
            <a:extLst>
              <a:ext uri="{FF2B5EF4-FFF2-40B4-BE49-F238E27FC236}">
                <a16:creationId xmlns:a16="http://schemas.microsoft.com/office/drawing/2014/main" id="{32FD5098-ABED-6279-115E-8D5EE220C68D}"/>
              </a:ext>
            </a:extLst>
          </p:cNvPr>
          <p:cNvSpPr>
            <a:spLocks noGrp="1"/>
          </p:cNvSpPr>
          <p:nvPr>
            <p:ph idx="1"/>
          </p:nvPr>
        </p:nvSpPr>
        <p:spPr>
          <a:xfrm>
            <a:off x="1" y="1072443"/>
            <a:ext cx="9064978" cy="5617723"/>
          </a:xfrm>
        </p:spPr>
        <p:txBody>
          <a:bodyPr>
            <a:normAutofit lnSpcReduction="10000"/>
          </a:bodyPr>
          <a:lstStyle/>
          <a:p>
            <a:pPr>
              <a:spcBef>
                <a:spcPts val="0"/>
              </a:spcBef>
              <a:spcAft>
                <a:spcPts val="1800"/>
              </a:spcAft>
            </a:pPr>
            <a:r>
              <a:rPr lang="en-US" b="1" dirty="0"/>
              <a:t>7:1</a:t>
            </a:r>
            <a:r>
              <a:rPr lang="en-US" dirty="0"/>
              <a:t>  Law is not “binding” over a dead person.  When a person dies, the </a:t>
            </a:r>
            <a:r>
              <a:rPr lang="en-US" b="1" dirty="0"/>
              <a:t>law cannot punish </a:t>
            </a:r>
            <a:r>
              <a:rPr lang="en-US" dirty="0"/>
              <a:t>him after he dies.</a:t>
            </a:r>
          </a:p>
          <a:p>
            <a:pPr>
              <a:spcBef>
                <a:spcPts val="0"/>
              </a:spcBef>
              <a:spcAft>
                <a:spcPts val="1800"/>
              </a:spcAft>
            </a:pPr>
            <a:r>
              <a:rPr lang="en-US" b="1" dirty="0"/>
              <a:t>7:2-3</a:t>
            </a:r>
            <a:r>
              <a:rPr lang="en-US" dirty="0"/>
              <a:t>  For example, after a person dies, they are </a:t>
            </a:r>
            <a:r>
              <a:rPr lang="en-US" b="1" dirty="0"/>
              <a:t>no longer bound</a:t>
            </a:r>
            <a:r>
              <a:rPr lang="en-US" dirty="0"/>
              <a:t> by the law of lifetime marriage.</a:t>
            </a:r>
          </a:p>
          <a:p>
            <a:pPr>
              <a:spcBef>
                <a:spcPts val="0"/>
              </a:spcBef>
              <a:spcAft>
                <a:spcPts val="1800"/>
              </a:spcAft>
            </a:pPr>
            <a:r>
              <a:rPr lang="en-US" b="1" dirty="0"/>
              <a:t>7:4</a:t>
            </a:r>
            <a:r>
              <a:rPr lang="en-US" dirty="0"/>
              <a:t>  “Likewise,” Christians are now </a:t>
            </a:r>
            <a:r>
              <a:rPr lang="en-US" b="1" dirty="0"/>
              <a:t>forever dead </a:t>
            </a:r>
            <a:r>
              <a:rPr lang="en-US" dirty="0"/>
              <a:t>to the OT Law with its condemnation, and …</a:t>
            </a:r>
          </a:p>
          <a:p>
            <a:pPr>
              <a:spcBef>
                <a:spcPts val="0"/>
              </a:spcBef>
              <a:spcAft>
                <a:spcPts val="1800"/>
              </a:spcAft>
            </a:pPr>
            <a:r>
              <a:rPr lang="en-US" dirty="0"/>
              <a:t>In our new life, we are </a:t>
            </a:r>
            <a:r>
              <a:rPr lang="en-US" b="1" dirty="0"/>
              <a:t>united with Jesus </a:t>
            </a:r>
            <a:r>
              <a:rPr lang="en-US" dirty="0"/>
              <a:t>and can bear </a:t>
            </a:r>
            <a:r>
              <a:rPr lang="en-US" b="1" dirty="0"/>
              <a:t>godly fruit </a:t>
            </a:r>
            <a:r>
              <a:rPr lang="en-US" dirty="0"/>
              <a:t>(Galatians 5:22,23).</a:t>
            </a:r>
          </a:p>
          <a:p>
            <a:pPr>
              <a:spcBef>
                <a:spcPts val="0"/>
              </a:spcBef>
              <a:spcAft>
                <a:spcPts val="1800"/>
              </a:spcAft>
            </a:pPr>
            <a:r>
              <a:rPr lang="en-US" b="1" dirty="0"/>
              <a:t>7:5</a:t>
            </a:r>
            <a:r>
              <a:rPr lang="en-US" dirty="0"/>
              <a:t>  “while we were </a:t>
            </a:r>
            <a:r>
              <a:rPr lang="en-US" b="1" i="1" dirty="0"/>
              <a:t>living</a:t>
            </a:r>
            <a:r>
              <a:rPr lang="en-US" dirty="0"/>
              <a:t> </a:t>
            </a:r>
            <a:r>
              <a:rPr lang="en-US" b="1" u="sng" dirty="0"/>
              <a:t>in</a:t>
            </a:r>
            <a:r>
              <a:rPr lang="en-US" b="1" dirty="0"/>
              <a:t> the flesh</a:t>
            </a:r>
            <a:r>
              <a:rPr lang="en-US" dirty="0"/>
              <a:t>” (unsaved), our rebellious nature made us want to do what the law forbids.</a:t>
            </a:r>
          </a:p>
          <a:p>
            <a:pPr>
              <a:spcBef>
                <a:spcPts val="0"/>
              </a:spcBef>
              <a:spcAft>
                <a:spcPts val="1800"/>
              </a:spcAft>
            </a:pPr>
            <a:r>
              <a:rPr lang="en-US" b="1" dirty="0"/>
              <a:t>7:6</a:t>
            </a:r>
            <a:r>
              <a:rPr lang="en-US" dirty="0"/>
              <a:t> “released from the law,” not to disobey God’s Law, but free from the judgment of God’s law breaking.</a:t>
            </a:r>
          </a:p>
        </p:txBody>
      </p:sp>
    </p:spTree>
    <p:extLst>
      <p:ext uri="{BB962C8B-B14F-4D97-AF65-F5344CB8AC3E}">
        <p14:creationId xmlns:p14="http://schemas.microsoft.com/office/powerpoint/2010/main" val="1875666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B174B-8E34-F625-0084-FE21A4B912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6DDEAC-5C37-7D5D-D5F6-21CCAB88B267}"/>
              </a:ext>
            </a:extLst>
          </p:cNvPr>
          <p:cNvSpPr>
            <a:spLocks noGrp="1"/>
          </p:cNvSpPr>
          <p:nvPr>
            <p:ph type="title"/>
          </p:nvPr>
        </p:nvSpPr>
        <p:spPr>
          <a:xfrm>
            <a:off x="628650" y="118629"/>
            <a:ext cx="7886700" cy="763960"/>
          </a:xfrm>
        </p:spPr>
        <p:txBody>
          <a:bodyPr>
            <a:normAutofit/>
          </a:bodyPr>
          <a:lstStyle/>
          <a:p>
            <a:pPr algn="ctr"/>
            <a:r>
              <a:rPr lang="en-US" b="1" u="sng" dirty="0"/>
              <a:t>The Law and Sin BEFORE Salvation</a:t>
            </a:r>
          </a:p>
        </p:txBody>
      </p:sp>
      <p:sp>
        <p:nvSpPr>
          <p:cNvPr id="7" name="Content Placeholder 6">
            <a:extLst>
              <a:ext uri="{FF2B5EF4-FFF2-40B4-BE49-F238E27FC236}">
                <a16:creationId xmlns:a16="http://schemas.microsoft.com/office/drawing/2014/main" id="{C87AFEB3-5467-4D0C-9B37-944E9670016B}"/>
              </a:ext>
            </a:extLst>
          </p:cNvPr>
          <p:cNvSpPr>
            <a:spLocks noGrp="1"/>
          </p:cNvSpPr>
          <p:nvPr>
            <p:ph idx="1"/>
          </p:nvPr>
        </p:nvSpPr>
        <p:spPr>
          <a:xfrm>
            <a:off x="0" y="1072443"/>
            <a:ext cx="9143999" cy="5617723"/>
          </a:xfrm>
        </p:spPr>
        <p:txBody>
          <a:bodyPr>
            <a:normAutofit fontScale="92500" lnSpcReduction="10000"/>
          </a:bodyPr>
          <a:lstStyle/>
          <a:p>
            <a:pPr>
              <a:spcBef>
                <a:spcPts val="0"/>
              </a:spcBef>
              <a:spcAft>
                <a:spcPts val="600"/>
              </a:spcAft>
            </a:pPr>
            <a:r>
              <a:rPr lang="en-US" b="1" dirty="0"/>
              <a:t>7:7</a:t>
            </a:r>
            <a:r>
              <a:rPr lang="en-US" dirty="0"/>
              <a:t>  Is the law sinful?  By no means!  The law helps us recognize sin.  For instance:</a:t>
            </a:r>
          </a:p>
          <a:p>
            <a:pPr lvl="1">
              <a:spcBef>
                <a:spcPts val="0"/>
              </a:spcBef>
              <a:spcAft>
                <a:spcPts val="600"/>
              </a:spcAft>
            </a:pPr>
            <a:r>
              <a:rPr lang="en-US" dirty="0"/>
              <a:t>Coveting (without law) = “competition” or “being the best”</a:t>
            </a:r>
          </a:p>
          <a:p>
            <a:pPr lvl="1">
              <a:spcBef>
                <a:spcPts val="0"/>
              </a:spcBef>
              <a:spcAft>
                <a:spcPts val="1800"/>
              </a:spcAft>
            </a:pPr>
            <a:r>
              <a:rPr lang="en-US" dirty="0"/>
              <a:t>Coveting (with law) = sin (not believing God is good to me)</a:t>
            </a:r>
          </a:p>
          <a:p>
            <a:pPr>
              <a:spcBef>
                <a:spcPts val="0"/>
              </a:spcBef>
              <a:spcAft>
                <a:spcPts val="1800"/>
              </a:spcAft>
            </a:pPr>
            <a:r>
              <a:rPr lang="en-US" b="1" dirty="0"/>
              <a:t>7:8</a:t>
            </a:r>
            <a:r>
              <a:rPr lang="en-US" dirty="0"/>
              <a:t>  Sin = “</a:t>
            </a:r>
            <a:r>
              <a:rPr lang="en-US" b="1" dirty="0"/>
              <a:t>I am god </a:t>
            </a:r>
            <a:r>
              <a:rPr lang="en-US" dirty="0"/>
              <a:t>and will </a:t>
            </a:r>
            <a:r>
              <a:rPr lang="en-US" b="1" dirty="0"/>
              <a:t>do what I want</a:t>
            </a:r>
            <a:r>
              <a:rPr lang="en-US" dirty="0"/>
              <a:t>.”  The sinner’s rebellious nature finds the forbidden thing more attractive.</a:t>
            </a:r>
          </a:p>
          <a:p>
            <a:pPr>
              <a:spcBef>
                <a:spcPts val="0"/>
              </a:spcBef>
              <a:spcAft>
                <a:spcPts val="1800"/>
              </a:spcAft>
            </a:pPr>
            <a:r>
              <a:rPr lang="en-US" b="1" dirty="0"/>
              <a:t>7:9</a:t>
            </a:r>
            <a:r>
              <a:rPr lang="en-US" dirty="0"/>
              <a:t>  “</a:t>
            </a:r>
            <a:r>
              <a:rPr lang="en-US" b="1" dirty="0"/>
              <a:t>I once was alive</a:t>
            </a:r>
            <a:r>
              <a:rPr lang="en-US" dirty="0"/>
              <a:t>” – a self-righteous life (Phil 3:7-8).                      “</a:t>
            </a:r>
            <a:r>
              <a:rPr lang="en-US" b="1" dirty="0"/>
              <a:t>I died</a:t>
            </a:r>
            <a:r>
              <a:rPr lang="en-US" dirty="0"/>
              <a:t>” – all of my accomplishments were garbage.</a:t>
            </a:r>
          </a:p>
          <a:p>
            <a:pPr>
              <a:spcBef>
                <a:spcPts val="0"/>
              </a:spcBef>
              <a:spcAft>
                <a:spcPts val="1800"/>
              </a:spcAft>
            </a:pPr>
            <a:r>
              <a:rPr lang="en-US" b="1" dirty="0"/>
              <a:t>7:10</a:t>
            </a:r>
            <a:r>
              <a:rPr lang="en-US" dirty="0"/>
              <a:t>  </a:t>
            </a:r>
            <a:r>
              <a:rPr lang="en-US" b="1" dirty="0"/>
              <a:t>Perfect obedience </a:t>
            </a:r>
            <a:r>
              <a:rPr lang="en-US" dirty="0"/>
              <a:t>to the law </a:t>
            </a:r>
            <a:r>
              <a:rPr lang="en-US" b="1" dirty="0"/>
              <a:t>could bring life</a:t>
            </a:r>
            <a:r>
              <a:rPr lang="en-US" dirty="0"/>
              <a:t>, but no one can do this (other than Jesus).</a:t>
            </a:r>
          </a:p>
          <a:p>
            <a:pPr>
              <a:spcBef>
                <a:spcPts val="0"/>
              </a:spcBef>
              <a:spcAft>
                <a:spcPts val="1800"/>
              </a:spcAft>
            </a:pPr>
            <a:r>
              <a:rPr lang="en-US" b="1" dirty="0"/>
              <a:t>7:11</a:t>
            </a:r>
            <a:r>
              <a:rPr lang="en-US" dirty="0"/>
              <a:t>  Sin tells us to </a:t>
            </a:r>
            <a:r>
              <a:rPr lang="en-US" b="1" u="sng" dirty="0"/>
              <a:t>run</a:t>
            </a:r>
            <a:r>
              <a:rPr lang="en-US" b="1" dirty="0"/>
              <a:t> your own life</a:t>
            </a:r>
            <a:r>
              <a:rPr lang="en-US" dirty="0"/>
              <a:t> (but we </a:t>
            </a:r>
            <a:r>
              <a:rPr lang="en-US" b="1" u="sng" dirty="0"/>
              <a:t>ruin</a:t>
            </a:r>
            <a:r>
              <a:rPr lang="en-US" b="1" dirty="0"/>
              <a:t> </a:t>
            </a:r>
            <a:r>
              <a:rPr lang="en-US" dirty="0"/>
              <a:t>our own life). </a:t>
            </a:r>
            <a:r>
              <a:rPr lang="en-US" b="1" dirty="0"/>
              <a:t>Sin’s biggest deception</a:t>
            </a:r>
            <a:r>
              <a:rPr lang="en-US" dirty="0"/>
              <a:t>: good works will save you.</a:t>
            </a:r>
          </a:p>
          <a:p>
            <a:pPr>
              <a:spcBef>
                <a:spcPts val="0"/>
              </a:spcBef>
              <a:spcAft>
                <a:spcPts val="1800"/>
              </a:spcAft>
            </a:pPr>
            <a:r>
              <a:rPr lang="en-US" b="1" dirty="0"/>
              <a:t>7:12</a:t>
            </a:r>
            <a:r>
              <a:rPr lang="en-US" dirty="0"/>
              <a:t>  </a:t>
            </a:r>
            <a:r>
              <a:rPr lang="en-US" b="1" dirty="0"/>
              <a:t>The law is holy </a:t>
            </a:r>
            <a:r>
              <a:rPr lang="en-US" dirty="0"/>
              <a:t>because it shows </a:t>
            </a:r>
            <a:r>
              <a:rPr lang="en-US" b="1" dirty="0"/>
              <a:t>God’s holy character</a:t>
            </a:r>
            <a:r>
              <a:rPr lang="en-US" dirty="0"/>
              <a:t>!</a:t>
            </a:r>
          </a:p>
        </p:txBody>
      </p:sp>
    </p:spTree>
    <p:extLst>
      <p:ext uri="{BB962C8B-B14F-4D97-AF65-F5344CB8AC3E}">
        <p14:creationId xmlns:p14="http://schemas.microsoft.com/office/powerpoint/2010/main" val="3388171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B4204-267A-A530-42CC-C37C472FCA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FD3E31-8D23-0889-D447-C787853DA2DF}"/>
              </a:ext>
            </a:extLst>
          </p:cNvPr>
          <p:cNvSpPr>
            <a:spLocks noGrp="1"/>
          </p:cNvSpPr>
          <p:nvPr>
            <p:ph type="title"/>
          </p:nvPr>
        </p:nvSpPr>
        <p:spPr>
          <a:xfrm>
            <a:off x="628650" y="118629"/>
            <a:ext cx="7886700" cy="763960"/>
          </a:xfrm>
        </p:spPr>
        <p:txBody>
          <a:bodyPr>
            <a:normAutofit/>
          </a:bodyPr>
          <a:lstStyle/>
          <a:p>
            <a:pPr algn="ctr"/>
            <a:r>
              <a:rPr lang="en-US" b="1" u="sng" dirty="0"/>
              <a:t>The Law and Sin AFTER Salvation</a:t>
            </a:r>
          </a:p>
        </p:txBody>
      </p:sp>
      <p:sp>
        <p:nvSpPr>
          <p:cNvPr id="7" name="Content Placeholder 6">
            <a:extLst>
              <a:ext uri="{FF2B5EF4-FFF2-40B4-BE49-F238E27FC236}">
                <a16:creationId xmlns:a16="http://schemas.microsoft.com/office/drawing/2014/main" id="{862A77D9-59C7-A00E-F597-5C560C8C34D0}"/>
              </a:ext>
            </a:extLst>
          </p:cNvPr>
          <p:cNvSpPr>
            <a:spLocks noGrp="1"/>
          </p:cNvSpPr>
          <p:nvPr>
            <p:ph idx="1"/>
          </p:nvPr>
        </p:nvSpPr>
        <p:spPr>
          <a:xfrm>
            <a:off x="0" y="1072443"/>
            <a:ext cx="9143999" cy="5617723"/>
          </a:xfrm>
        </p:spPr>
        <p:txBody>
          <a:bodyPr>
            <a:normAutofit lnSpcReduction="10000"/>
          </a:bodyPr>
          <a:lstStyle/>
          <a:p>
            <a:pPr>
              <a:spcBef>
                <a:spcPts val="0"/>
              </a:spcBef>
              <a:spcAft>
                <a:spcPts val="1800"/>
              </a:spcAft>
            </a:pPr>
            <a:r>
              <a:rPr lang="en-US" b="1" dirty="0"/>
              <a:t>7:13</a:t>
            </a:r>
            <a:r>
              <a:rPr lang="en-US" dirty="0"/>
              <a:t>  “sin … become </a:t>
            </a:r>
            <a:r>
              <a:rPr lang="en-US" b="1" dirty="0"/>
              <a:t>sinful beyond measure</a:t>
            </a:r>
            <a:r>
              <a:rPr lang="en-US" dirty="0"/>
              <a:t>.”  Awareness of </a:t>
            </a:r>
            <a:r>
              <a:rPr lang="en-US" b="1" dirty="0"/>
              <a:t>sin’s deadly power </a:t>
            </a:r>
            <a:r>
              <a:rPr lang="en-US" dirty="0"/>
              <a:t>shows us our need for a Savior.</a:t>
            </a:r>
          </a:p>
          <a:p>
            <a:pPr>
              <a:spcBef>
                <a:spcPts val="0"/>
              </a:spcBef>
              <a:spcAft>
                <a:spcPts val="1800"/>
              </a:spcAft>
            </a:pPr>
            <a:r>
              <a:rPr lang="en-US" b="1" dirty="0"/>
              <a:t>7:14</a:t>
            </a:r>
            <a:r>
              <a:rPr lang="en-US" dirty="0"/>
              <a:t>  “I am </a:t>
            </a:r>
            <a:r>
              <a:rPr lang="en-US" b="1" dirty="0"/>
              <a:t>of</a:t>
            </a:r>
            <a:r>
              <a:rPr lang="en-US" dirty="0"/>
              <a:t> the flesh” – no longer “</a:t>
            </a:r>
            <a:r>
              <a:rPr lang="en-US" b="1" dirty="0"/>
              <a:t>in</a:t>
            </a:r>
            <a:r>
              <a:rPr lang="en-US" dirty="0"/>
              <a:t>” the flesh (v.5) but still living </a:t>
            </a:r>
            <a:r>
              <a:rPr lang="en-US" b="1" dirty="0"/>
              <a:t>with</a:t>
            </a:r>
            <a:r>
              <a:rPr lang="en-US" dirty="0"/>
              <a:t> a body of flesh.</a:t>
            </a:r>
          </a:p>
          <a:p>
            <a:pPr>
              <a:spcBef>
                <a:spcPts val="0"/>
              </a:spcBef>
              <a:spcAft>
                <a:spcPts val="1800"/>
              </a:spcAft>
            </a:pPr>
            <a:r>
              <a:rPr lang="en-US" b="1" dirty="0"/>
              <a:t>7:15,16</a:t>
            </a:r>
            <a:r>
              <a:rPr lang="en-US" dirty="0"/>
              <a:t>  “I do the very thing </a:t>
            </a:r>
            <a:r>
              <a:rPr lang="en-US" b="1" dirty="0"/>
              <a:t>I hate</a:t>
            </a:r>
            <a:r>
              <a:rPr lang="en-US" dirty="0"/>
              <a:t>.”  Before salvation, he didn’t care about his sin, but now, he hates it!  Now, he agrees that the law of God is good.</a:t>
            </a:r>
          </a:p>
          <a:p>
            <a:pPr>
              <a:spcBef>
                <a:spcPts val="0"/>
              </a:spcBef>
              <a:spcAft>
                <a:spcPts val="1800"/>
              </a:spcAft>
            </a:pPr>
            <a:r>
              <a:rPr lang="en-US" b="1" dirty="0"/>
              <a:t>7:17-20</a:t>
            </a:r>
            <a:r>
              <a:rPr lang="en-US" dirty="0"/>
              <a:t>  “</a:t>
            </a:r>
            <a:r>
              <a:rPr lang="en-US" b="1" dirty="0"/>
              <a:t>no longer I </a:t>
            </a:r>
            <a:r>
              <a:rPr lang="en-US" dirty="0"/>
              <a:t>who do it” – the sin is </a:t>
            </a:r>
            <a:r>
              <a:rPr lang="en-US" b="1" dirty="0"/>
              <a:t>not from his redeemed, innermost self (“I”), </a:t>
            </a:r>
            <a:r>
              <a:rPr lang="en-US" dirty="0"/>
              <a:t>but his unredeemed flesh</a:t>
            </a:r>
          </a:p>
          <a:p>
            <a:pPr>
              <a:spcBef>
                <a:spcPts val="0"/>
              </a:spcBef>
              <a:spcAft>
                <a:spcPts val="1800"/>
              </a:spcAft>
            </a:pPr>
            <a:r>
              <a:rPr lang="en-US" b="1" dirty="0"/>
              <a:t>7:22</a:t>
            </a:r>
            <a:r>
              <a:rPr lang="en-US" dirty="0"/>
              <a:t>  Our new “inner being” </a:t>
            </a:r>
            <a:r>
              <a:rPr lang="en-US" b="1" dirty="0"/>
              <a:t>delights </a:t>
            </a:r>
            <a:r>
              <a:rPr lang="en-US" dirty="0"/>
              <a:t>in the law of God</a:t>
            </a:r>
          </a:p>
          <a:p>
            <a:pPr>
              <a:spcBef>
                <a:spcPts val="0"/>
              </a:spcBef>
              <a:spcAft>
                <a:spcPts val="1800"/>
              </a:spcAft>
            </a:pPr>
            <a:r>
              <a:rPr lang="en-US" b="1" dirty="0"/>
              <a:t>7:23</a:t>
            </a:r>
            <a:r>
              <a:rPr lang="en-US" dirty="0"/>
              <a:t>  Becoming a Christian does not end your battle with sin.  We still wrestle with our humanness.</a:t>
            </a:r>
          </a:p>
          <a:p>
            <a:pPr>
              <a:spcBef>
                <a:spcPts val="0"/>
              </a:spcBef>
              <a:spcAft>
                <a:spcPts val="1800"/>
              </a:spcAft>
            </a:pPr>
            <a:endParaRPr lang="en-US" dirty="0"/>
          </a:p>
          <a:p>
            <a:pPr>
              <a:spcBef>
                <a:spcPts val="0"/>
              </a:spcBef>
              <a:spcAft>
                <a:spcPts val="1800"/>
              </a:spcAft>
            </a:pPr>
            <a:endParaRPr lang="en-US" dirty="0"/>
          </a:p>
        </p:txBody>
      </p:sp>
    </p:spTree>
    <p:extLst>
      <p:ext uri="{BB962C8B-B14F-4D97-AF65-F5344CB8AC3E}">
        <p14:creationId xmlns:p14="http://schemas.microsoft.com/office/powerpoint/2010/main" val="4083311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71ACC-7E7D-4B25-1799-C25D8A8DB9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9980CF-3B94-D4A5-C057-9DAFED566265}"/>
              </a:ext>
            </a:extLst>
          </p:cNvPr>
          <p:cNvSpPr>
            <a:spLocks noGrp="1"/>
          </p:cNvSpPr>
          <p:nvPr>
            <p:ph type="title"/>
          </p:nvPr>
        </p:nvSpPr>
        <p:spPr>
          <a:xfrm>
            <a:off x="628650" y="118629"/>
            <a:ext cx="7886700" cy="763960"/>
          </a:xfrm>
        </p:spPr>
        <p:txBody>
          <a:bodyPr>
            <a:normAutofit/>
          </a:bodyPr>
          <a:lstStyle/>
          <a:p>
            <a:pPr algn="ctr"/>
            <a:r>
              <a:rPr lang="en-US" b="1" u="sng" dirty="0"/>
              <a:t>There is Hope!</a:t>
            </a:r>
          </a:p>
        </p:txBody>
      </p:sp>
      <p:sp>
        <p:nvSpPr>
          <p:cNvPr id="7" name="Content Placeholder 6">
            <a:extLst>
              <a:ext uri="{FF2B5EF4-FFF2-40B4-BE49-F238E27FC236}">
                <a16:creationId xmlns:a16="http://schemas.microsoft.com/office/drawing/2014/main" id="{E84FB46B-00C3-72FD-064E-4CF0944169B0}"/>
              </a:ext>
            </a:extLst>
          </p:cNvPr>
          <p:cNvSpPr>
            <a:spLocks noGrp="1"/>
          </p:cNvSpPr>
          <p:nvPr>
            <p:ph idx="1"/>
          </p:nvPr>
        </p:nvSpPr>
        <p:spPr>
          <a:xfrm>
            <a:off x="123289" y="1072443"/>
            <a:ext cx="8825500" cy="5617723"/>
          </a:xfrm>
        </p:spPr>
        <p:txBody>
          <a:bodyPr>
            <a:normAutofit/>
          </a:bodyPr>
          <a:lstStyle/>
          <a:p>
            <a:pPr>
              <a:spcBef>
                <a:spcPts val="0"/>
              </a:spcBef>
              <a:spcAft>
                <a:spcPts val="1800"/>
              </a:spcAft>
            </a:pPr>
            <a:r>
              <a:rPr lang="en-US" b="1" dirty="0"/>
              <a:t>7:24</a:t>
            </a:r>
            <a:r>
              <a:rPr lang="en-US" dirty="0"/>
              <a:t>  As we grow </a:t>
            </a:r>
            <a:r>
              <a:rPr lang="en-US" b="1" dirty="0"/>
              <a:t>closer to a holy God</a:t>
            </a:r>
            <a:r>
              <a:rPr lang="en-US" dirty="0"/>
              <a:t>, we become </a:t>
            </a:r>
            <a:r>
              <a:rPr lang="en-US" b="1" dirty="0"/>
              <a:t>more aware </a:t>
            </a:r>
            <a:r>
              <a:rPr lang="en-US" dirty="0"/>
              <a:t>of our own “wretched” </a:t>
            </a:r>
            <a:r>
              <a:rPr lang="en-US" b="1" dirty="0"/>
              <a:t>sinfulness</a:t>
            </a:r>
            <a:r>
              <a:rPr lang="en-US" dirty="0"/>
              <a:t>.</a:t>
            </a:r>
          </a:p>
          <a:p>
            <a:pPr>
              <a:spcBef>
                <a:spcPts val="0"/>
              </a:spcBef>
              <a:spcAft>
                <a:spcPts val="1800"/>
              </a:spcAft>
            </a:pPr>
            <a:r>
              <a:rPr lang="en-US" dirty="0"/>
              <a:t>“</a:t>
            </a:r>
            <a:r>
              <a:rPr lang="en-US" b="1" dirty="0"/>
              <a:t>Who will deliver me</a:t>
            </a:r>
            <a:r>
              <a:rPr lang="en-US" dirty="0"/>
              <a:t>…”  Paul longed to be rescued from “</a:t>
            </a:r>
            <a:r>
              <a:rPr lang="en-US" b="1" dirty="0"/>
              <a:t>this body of death</a:t>
            </a:r>
            <a:r>
              <a:rPr lang="en-US" dirty="0"/>
              <a:t>” (1 Corinthians 15:42-44).</a:t>
            </a:r>
          </a:p>
          <a:p>
            <a:pPr>
              <a:spcBef>
                <a:spcPts val="0"/>
              </a:spcBef>
              <a:spcAft>
                <a:spcPts val="1800"/>
              </a:spcAft>
            </a:pPr>
            <a:r>
              <a:rPr lang="en-US" b="1" dirty="0"/>
              <a:t>7:25</a:t>
            </a:r>
            <a:r>
              <a:rPr lang="en-US" dirty="0"/>
              <a:t>  “</a:t>
            </a:r>
            <a:r>
              <a:rPr lang="en-US" b="1" dirty="0"/>
              <a:t>Thanks be to God </a:t>
            </a:r>
            <a:r>
              <a:rPr lang="en-US" dirty="0"/>
              <a:t>through </a:t>
            </a:r>
            <a:r>
              <a:rPr lang="en-US" b="1" dirty="0"/>
              <a:t>Jesus Christ </a:t>
            </a:r>
            <a:r>
              <a:rPr lang="en-US" dirty="0"/>
              <a:t>our Lord!”  Our hope for deliverance is not in ourself – it is God!</a:t>
            </a:r>
          </a:p>
          <a:p>
            <a:pPr>
              <a:spcBef>
                <a:spcPts val="0"/>
              </a:spcBef>
              <a:spcAft>
                <a:spcPts val="1800"/>
              </a:spcAft>
            </a:pPr>
            <a:r>
              <a:rPr lang="en-US" dirty="0"/>
              <a:t>“So then” – </a:t>
            </a:r>
            <a:r>
              <a:rPr lang="en-US" u="sng" dirty="0"/>
              <a:t>the summary</a:t>
            </a:r>
            <a:r>
              <a:rPr lang="en-US" dirty="0"/>
              <a:t> of the two sides of the struggle:</a:t>
            </a:r>
          </a:p>
          <a:p>
            <a:pPr lvl="1">
              <a:spcBef>
                <a:spcPts val="0"/>
              </a:spcBef>
              <a:spcAft>
                <a:spcPts val="1800"/>
              </a:spcAft>
            </a:pPr>
            <a:r>
              <a:rPr lang="en-US" sz="2800" dirty="0"/>
              <a:t>I myself serve the law of God with my mind, </a:t>
            </a:r>
          </a:p>
          <a:p>
            <a:pPr lvl="1">
              <a:spcBef>
                <a:spcPts val="0"/>
              </a:spcBef>
              <a:spcAft>
                <a:spcPts val="1800"/>
              </a:spcAft>
            </a:pPr>
            <a:r>
              <a:rPr lang="en-US" sz="2800" dirty="0"/>
              <a:t>but with my flesh I serve the law of sin.</a:t>
            </a:r>
          </a:p>
        </p:txBody>
      </p:sp>
    </p:spTree>
    <p:extLst>
      <p:ext uri="{BB962C8B-B14F-4D97-AF65-F5344CB8AC3E}">
        <p14:creationId xmlns:p14="http://schemas.microsoft.com/office/powerpoint/2010/main" val="2959038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657404" y="1389977"/>
            <a:ext cx="7886700" cy="4660867"/>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Becoming a Christian does not end your battle with sin. </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When you sin, don’t excuse it – confess it. (1_John_1:8,9)</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We </a:t>
            </a:r>
            <a:r>
              <a:rPr lang="en-US" b="1" dirty="0">
                <a:solidFill>
                  <a:schemeClr val="accent1">
                    <a:lumMod val="50000"/>
                  </a:schemeClr>
                </a:solidFill>
                <a:latin typeface="Cambria" panose="02040503050406030204" pitchFamily="18" charset="0"/>
                <a:ea typeface="Cambria" panose="02040503050406030204" pitchFamily="18" charset="0"/>
              </a:rPr>
              <a:t>are not</a:t>
            </a:r>
            <a:r>
              <a:rPr lang="en-US" dirty="0">
                <a:solidFill>
                  <a:schemeClr val="accent1">
                    <a:lumMod val="50000"/>
                  </a:schemeClr>
                </a:solidFill>
                <a:latin typeface="Cambria" panose="02040503050406030204" pitchFamily="18" charset="0"/>
                <a:ea typeface="Cambria" panose="02040503050406030204" pitchFamily="18" charset="0"/>
              </a:rPr>
              <a:t> saved by </a:t>
            </a:r>
            <a:r>
              <a:rPr lang="en-US" b="1" dirty="0">
                <a:solidFill>
                  <a:schemeClr val="accent1">
                    <a:lumMod val="50000"/>
                  </a:schemeClr>
                </a:solidFill>
                <a:latin typeface="Cambria" panose="02040503050406030204" pitchFamily="18" charset="0"/>
                <a:ea typeface="Cambria" panose="02040503050406030204" pitchFamily="18" charset="0"/>
              </a:rPr>
              <a:t>the</a:t>
            </a:r>
            <a:r>
              <a:rPr lang="en-US" dirty="0">
                <a:solidFill>
                  <a:schemeClr val="accent1">
                    <a:lumMod val="50000"/>
                  </a:schemeClr>
                </a:solidFill>
                <a:latin typeface="Cambria" panose="02040503050406030204" pitchFamily="18" charset="0"/>
                <a:ea typeface="Cambria" panose="02040503050406030204" pitchFamily="18" charset="0"/>
              </a:rPr>
              <a:t> </a:t>
            </a:r>
            <a:r>
              <a:rPr lang="en-US" b="1" dirty="0">
                <a:solidFill>
                  <a:schemeClr val="accent1">
                    <a:lumMod val="50000"/>
                  </a:schemeClr>
                </a:solidFill>
                <a:latin typeface="Cambria" panose="02040503050406030204" pitchFamily="18" charset="0"/>
                <a:ea typeface="Cambria" panose="02040503050406030204" pitchFamily="18" charset="0"/>
              </a:rPr>
              <a:t>Law</a:t>
            </a:r>
            <a:r>
              <a:rPr lang="en-US" dirty="0">
                <a:solidFill>
                  <a:schemeClr val="accent1">
                    <a:lumMod val="50000"/>
                  </a:schemeClr>
                </a:solidFill>
                <a:latin typeface="Cambria" panose="02040503050406030204" pitchFamily="18" charset="0"/>
                <a:ea typeface="Cambria" panose="02040503050406030204" pitchFamily="18" charset="0"/>
              </a:rPr>
              <a:t> (given at Mt. Sinai) we </a:t>
            </a:r>
            <a:r>
              <a:rPr lang="en-US" b="1" dirty="0">
                <a:solidFill>
                  <a:schemeClr val="accent1">
                    <a:lumMod val="50000"/>
                  </a:schemeClr>
                </a:solidFill>
                <a:latin typeface="Cambria" panose="02040503050406030204" pitchFamily="18" charset="0"/>
                <a:ea typeface="Cambria" panose="02040503050406030204" pitchFamily="18" charset="0"/>
              </a:rPr>
              <a:t>are</a:t>
            </a:r>
            <a:r>
              <a:rPr lang="en-US" dirty="0">
                <a:solidFill>
                  <a:schemeClr val="accent1">
                    <a:lumMod val="50000"/>
                  </a:schemeClr>
                </a:solidFill>
                <a:latin typeface="Cambria" panose="02040503050406030204" pitchFamily="18" charset="0"/>
                <a:ea typeface="Cambria" panose="02040503050406030204" pitchFamily="18" charset="0"/>
              </a:rPr>
              <a:t> saved by </a:t>
            </a:r>
            <a:r>
              <a:rPr lang="en-US" b="1" dirty="0">
                <a:solidFill>
                  <a:schemeClr val="accent1">
                    <a:lumMod val="50000"/>
                  </a:schemeClr>
                </a:solidFill>
                <a:latin typeface="Cambria" panose="02040503050406030204" pitchFamily="18" charset="0"/>
                <a:ea typeface="Cambria" panose="02040503050406030204" pitchFamily="18" charset="0"/>
              </a:rPr>
              <a:t>grace</a:t>
            </a:r>
            <a:r>
              <a:rPr lang="en-US" dirty="0">
                <a:solidFill>
                  <a:schemeClr val="accent1">
                    <a:lumMod val="50000"/>
                  </a:schemeClr>
                </a:solidFill>
                <a:latin typeface="Cambria" panose="02040503050406030204" pitchFamily="18" charset="0"/>
                <a:ea typeface="Cambria" panose="02040503050406030204" pitchFamily="18" charset="0"/>
              </a:rPr>
              <a:t> (given on Mt. Calvary where Jesus died for us)!</a:t>
            </a: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4830</TotalTime>
  <Words>1275</Words>
  <Application>Microsoft Office PowerPoint</Application>
  <PresentationFormat>On-screen Show (4:3)</PresentationFormat>
  <Paragraphs>68</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Cambria</vt:lpstr>
      <vt:lpstr>Office Theme</vt:lpstr>
      <vt:lpstr>Romans 7</vt:lpstr>
      <vt:lpstr>Dead to Law – Married to Christ</vt:lpstr>
      <vt:lpstr>The Law and Sin BEFORE Salvation</vt:lpstr>
      <vt:lpstr>The Law and Sin AFTER Salvation</vt:lpstr>
      <vt:lpstr>There is Hope!</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171</cp:revision>
  <dcterms:created xsi:type="dcterms:W3CDTF">2022-11-02T22:17:55Z</dcterms:created>
  <dcterms:modified xsi:type="dcterms:W3CDTF">2025-10-11T15:42:42Z</dcterms:modified>
</cp:coreProperties>
</file>