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312" r:id="rId3"/>
    <p:sldId id="313" r:id="rId4"/>
    <p:sldId id="314" r:id="rId5"/>
    <p:sldId id="315" r:id="rId6"/>
    <p:sldId id="316" r:id="rId7"/>
    <p:sldId id="317" r:id="rId8"/>
    <p:sldId id="265" r:id="rId9"/>
    <p:sldId id="329" r:id="rId10"/>
    <p:sldId id="271" r:id="rId11"/>
    <p:sldId id="277" r:id="rId12"/>
    <p:sldId id="272" r:id="rId13"/>
    <p:sldId id="318" r:id="rId14"/>
    <p:sldId id="300" r:id="rId15"/>
    <p:sldId id="319" r:id="rId16"/>
    <p:sldId id="320" r:id="rId17"/>
    <p:sldId id="321" r:id="rId18"/>
    <p:sldId id="322" r:id="rId19"/>
    <p:sldId id="323" r:id="rId20"/>
    <p:sldId id="324" r:id="rId21"/>
    <p:sldId id="325" r:id="rId22"/>
    <p:sldId id="326" r:id="rId23"/>
    <p:sldId id="327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05" autoAdjust="0"/>
    <p:restoredTop sz="79954" autoAdjust="0"/>
  </p:normalViewPr>
  <p:slideViewPr>
    <p:cSldViewPr snapToGrid="0">
      <p:cViewPr varScale="1">
        <p:scale>
          <a:sx n="93" d="100"/>
          <a:sy n="93" d="100"/>
        </p:scale>
        <p:origin x="1746" y="90"/>
      </p:cViewPr>
      <p:guideLst/>
    </p:cSldViewPr>
  </p:slideViewPr>
  <p:notesTextViewPr>
    <p:cViewPr>
      <p:scale>
        <a:sx n="202" d="100"/>
        <a:sy n="202" d="100"/>
      </p:scale>
      <p:origin x="0" y="0"/>
    </p:cViewPr>
  </p:notesTextViewPr>
  <p:sorterViewPr>
    <p:cViewPr varScale="1">
      <p:scale>
        <a:sx n="1" d="1"/>
        <a:sy n="1" d="1"/>
      </p:scale>
      <p:origin x="0" y="-7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6924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1EC73E-A169-2783-DC99-EF7F28811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E8E4A7-B658-0C71-243C-FA139961BF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001B2A-E502-283E-8B20-F49A42783C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7080CD-408A-8C8C-B9B9-46FEA4D676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8577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F48B1C-9A6B-3965-5555-6DA806C67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E31A615-55CE-6838-166A-AF1B0B796D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19C19C1-8F16-132C-30D4-995BAE088B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85952A-7445-F741-FFB9-73793820E1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7867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2FEDB9-52A6-A326-76F5-87DFC02F4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8EB2BE-B235-A8F0-F9D4-4A69E0798F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112B2B7-F144-937B-7237-73FD2A57AE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0B849B-0A4B-DBE4-65E1-678B010754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200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5E1EAC-92DA-95D8-22FB-81681B904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308446-8115-CD1D-7333-1B88A3890D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F793BE-24AE-B3B7-4668-DD7CC9235C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FC59DC-3083-13D2-61CE-959E4A51A9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145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15CF0-A0AC-B557-7469-7AE09D8EE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9F587B-24A9-5820-4509-CAD090BD1F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D87A43-E3D1-C82C-5759-297A01E57F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C86A80-A63C-D4EF-4D5D-0B3A1D65B5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9870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CA0439-B355-BA15-6D68-4DC7F39C1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9231704-31A2-161A-AA81-37FE24CA1B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A749116-6BC9-350A-10B3-B0D4A42CAA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8B4BB1-B42B-14CF-FF96-AEFA35B5C4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7303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C50B7-20E5-A767-B926-CD8B4145ED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3267DB-CA0A-3A41-88EF-C1931F7020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2E1353-F848-648E-AE1C-C09AB4D8F3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CEA8AD-224B-DA18-76C1-6A7AD34FB5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1547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A8E6E8-63C8-5CEE-9302-9FF3202A1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EE16A0-84E9-A171-EB6B-65575BE155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84875F-9AE8-AC38-6886-1EB118EF9A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7F5BCB-AB64-84F7-5033-E639C89DD5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7565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58B6B-57FB-8194-8EA3-9FCB2C10A0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6B9D9F-B4C8-557F-FC47-F3E1809138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B27444-918E-D9BB-428C-5B38A44DD3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F7A652-F718-9AB7-EC9D-5FC069C00B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945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AE7A9D-4E7F-03CC-8BC0-379D758D9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C3EF3B-87E4-4C73-B4E0-01BD3E1F06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B02F21-9F52-CC29-8097-965F081976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36D544-3EC2-6C6D-A8B6-B145DB69A3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760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6AAAF-8803-971A-5002-903E33F16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7F0CB9-BF35-40C7-5644-833055F65D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03AF4D7-2D9E-30DA-D7E4-E41C2174EC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Romans 8 continues to carry these two laws over from chapter 7, expounding on the solution to Paul’s problem expressed in 7:24.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17259B-61DB-2158-735E-D9522C3BEA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2752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37D073-BD0B-D83A-9B8F-7401082D82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E9E8CA-72FE-007A-436B-EB242519F5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660D8A-60FB-958C-479E-209EA13D80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619B2E-DB99-F3B8-3D64-097EA0094A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8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FA17A-3036-CB03-55D3-3D9C6FDC4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D59402-4727-1ED0-302E-18815F9341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85E12E-4F58-1B59-557A-D2FD3292B1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condemnation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(Greek: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katakrima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Occurring only three times in the NT, all in Romans in contrast with justification (5:16,18)</a:t>
            </a:r>
          </a:p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2ACE9F-260F-9816-C644-724E5CEA79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7973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CA0CCA-DE51-1297-2EB8-122F381B7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45D564-74A7-8B6C-793C-9DADBC00D1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EDD363-3E2C-AD47-BABC-1C999CB89C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203655-592B-FBF9-735E-326A2F7CC8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21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B3F4A-744C-452B-1611-6B3530E1C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6D5E4F-7AF6-2F8B-1011-F8AD53E9CD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16C7E9-033B-FCDE-400D-E7222CD974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Even the good deeds unbelievers perform are not truly a fulfillment of God’s law, because they are produced by the flesh, for selfish reasons, and from a heart that is in rebellion.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DDD4EE-E686-4A53-6393-848F9087FF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066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8D1F45-6DA0-C923-A31A-F1D2BBF6F3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554CB73-B381-E3AE-AF83-8599223C6E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CEEB17-E71E-6384-34EE-56BE9C9C19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v.10  The original manuscripts did not distinguish between capital and lowercase letters, so it is an interpretive decision to decide whether this is a reference to the Holy Spirit or to the human spirit. It seems best to translate the word “spirit” as the person’s spirit…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534FC9-1CEF-B460-E34D-4B0A00257A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693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1ADA4-327F-F464-F1CE-BF1EDB9FD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9CFDB4E-C689-ABB8-BB82-D74C665B57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8EAB1D-282D-4FD0-9CF5-97B8C1491F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3AAA74-21BB-D5CD-B9D1-D8A7AB1C25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3298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960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50FAF4-DDB4-ABCC-EF9D-EF84E5FDCC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A8DA4D-6776-01EA-B795-94D447BCBC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C08326-68BE-1E6E-8CF5-DB53290ABF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311D89-F806-01C5-05D2-6ACBF16A9B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A04FAA-E265-425E-A002-8C027B75B77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847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10/4/2025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7445" y="1212799"/>
            <a:ext cx="6569110" cy="1692399"/>
          </a:xfrm>
        </p:spPr>
        <p:txBody>
          <a:bodyPr>
            <a:normAutofit/>
          </a:bodyPr>
          <a:lstStyle/>
          <a:p>
            <a:r>
              <a:rPr lang="en-US" sz="6600" b="1" u="sng" dirty="0"/>
              <a:t>Romans 8a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 Condemnation!</a:t>
            </a:r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0329CE-9AD3-6751-78E1-4E52B41B8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70D9F-8E53-EA62-F8F2-FC3D66B7B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842" y="261257"/>
            <a:ext cx="8168508" cy="1439457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dirty="0">
                <a:solidFill>
                  <a:schemeClr val="bg1"/>
                </a:solidFill>
              </a:rPr>
              <a:t>  </a:t>
            </a:r>
            <a:r>
              <a:rPr lang="en-US" sz="3100" dirty="0">
                <a:solidFill>
                  <a:schemeClr val="bg1"/>
                </a:solidFill>
              </a:rPr>
              <a:t>(by Lynn DeShazo) </a:t>
            </a:r>
            <a:br>
              <a:rPr lang="en-US" sz="31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(Capo 2)  Intro:  </a:t>
            </a:r>
            <a:r>
              <a:rPr lang="en-US" sz="2400" dirty="0">
                <a:solidFill>
                  <a:schemeClr val="accent1">
                    <a:lumMod val="40000"/>
                    <a:lumOff val="60000"/>
                  </a:schemeClr>
                </a:solidFill>
                <a:latin typeface="Consolas" panose="020B0609020204030204" pitchFamily="49" charset="0"/>
                <a:ea typeface="+mn-ea"/>
                <a:cs typeface="+mn-cs"/>
              </a:rPr>
              <a:t>G D Am Em C G Dsus4 D</a:t>
            </a:r>
            <a:endParaRPr lang="en-US" sz="2700" dirty="0">
              <a:solidFill>
                <a:schemeClr val="accent1">
                  <a:lumMod val="40000"/>
                  <a:lumOff val="60000"/>
                </a:schemeClr>
              </a:solidFill>
              <a:latin typeface="Consolas" panose="020B0609020204030204" pitchFamily="49" charset="0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5F5EE-F356-B53E-1FBD-871D4C133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842" y="1937657"/>
            <a:ext cx="8379373" cy="373406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D      Am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We are a moment You are forever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    G    F         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Lord of the ages God before time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D     Am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We are a vapor You are eternal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 G       F           Dsus4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Love everlasting reigning on high</a:t>
            </a:r>
          </a:p>
        </p:txBody>
      </p:sp>
    </p:spTree>
    <p:extLst>
      <p:ext uri="{BB962C8B-B14F-4D97-AF65-F5344CB8AC3E}">
        <p14:creationId xmlns:p14="http://schemas.microsoft.com/office/powerpoint/2010/main" val="3856119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2166F9-4615-1EE0-8790-AF07FAB3C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F30C3-3EB2-56E5-7272-3A024B185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4645"/>
            <a:ext cx="8286750" cy="1211384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b="1" dirty="0">
                <a:solidFill>
                  <a:schemeClr val="bg1"/>
                </a:solidFill>
              </a:rPr>
              <a:t>   </a:t>
            </a:r>
            <a:r>
              <a:rPr lang="en-US" sz="3000" dirty="0">
                <a:solidFill>
                  <a:schemeClr val="bg1"/>
                </a:solidFill>
              </a:rPr>
              <a:t>(chorus)</a:t>
            </a:r>
            <a:endParaRPr lang="en-US" sz="3600" b="1" u="sng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6429F-BA9A-2502-B961-639EC6590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77" y="1567544"/>
            <a:ext cx="9143999" cy="42697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C    G         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Holy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holy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Lord God Almighty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C      G            Dsus4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Worthy is the Lamb Who was slain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 C       G        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Highest praises honor and glory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Am   Em      Dsus4 D   Am   Em      Dsus4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Be unto Your name      Be unto Your name</a:t>
            </a:r>
          </a:p>
        </p:txBody>
      </p:sp>
    </p:spTree>
    <p:extLst>
      <p:ext uri="{BB962C8B-B14F-4D97-AF65-F5344CB8AC3E}">
        <p14:creationId xmlns:p14="http://schemas.microsoft.com/office/powerpoint/2010/main" val="33590721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D2A834-7D11-50E3-8D9B-B81645F35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7C6F2-06E0-CA03-E585-5DBD8225E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971" y="359229"/>
            <a:ext cx="8000907" cy="1145542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b="1" dirty="0">
                <a:solidFill>
                  <a:schemeClr val="bg1"/>
                </a:solidFill>
              </a:rPr>
              <a:t>   </a:t>
            </a:r>
            <a:r>
              <a:rPr lang="en-US" sz="3000" dirty="0">
                <a:solidFill>
                  <a:schemeClr val="bg1"/>
                </a:solidFill>
              </a:rPr>
              <a:t>(verse 2)</a:t>
            </a:r>
            <a:endParaRPr lang="en-US" sz="3600" b="1" u="sng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4609C-4503-F30A-2977-2EC0992E8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842" y="1874126"/>
            <a:ext cx="8379373" cy="39631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  D      Am    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We are the broken You are the healer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G      F        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Jesus Redeemer mighty to save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   D         Am   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You are the love song we'll sing forever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 G        F             Dsus4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Bowing before You blessing Your name</a:t>
            </a:r>
          </a:p>
        </p:txBody>
      </p:sp>
    </p:spTree>
    <p:extLst>
      <p:ext uri="{BB962C8B-B14F-4D97-AF65-F5344CB8AC3E}">
        <p14:creationId xmlns:p14="http://schemas.microsoft.com/office/powerpoint/2010/main" val="34551256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C8A196-E320-4141-FDE3-A746B23680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91ED8-DCE9-C5B7-6900-744D8E6B0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14645"/>
            <a:ext cx="8286750" cy="1211384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b="1" dirty="0">
                <a:solidFill>
                  <a:schemeClr val="bg1"/>
                </a:solidFill>
              </a:rPr>
              <a:t>   </a:t>
            </a:r>
            <a:r>
              <a:rPr lang="en-US" sz="3000" dirty="0">
                <a:solidFill>
                  <a:schemeClr val="bg1"/>
                </a:solidFill>
              </a:rPr>
              <a:t>(chorus)</a:t>
            </a:r>
            <a:endParaRPr lang="en-US" sz="3600" b="1" u="sng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43939-7488-2033-4BA0-8BAFB6B87F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77" y="1567544"/>
            <a:ext cx="9143999" cy="426971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C    G         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Holy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holy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Lord God Almighty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C      G            Dsus4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Worthy is the Lamb Who was slain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 C       G        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Highest praises honor and glory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Am   Em      Dsus4 D   Am   Em      Dsus4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Be unto Your name      Be unto Your name</a:t>
            </a:r>
          </a:p>
        </p:txBody>
      </p:sp>
    </p:spTree>
    <p:extLst>
      <p:ext uri="{BB962C8B-B14F-4D97-AF65-F5344CB8AC3E}">
        <p14:creationId xmlns:p14="http://schemas.microsoft.com/office/powerpoint/2010/main" val="25624837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61694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B55366-7F5E-C035-612A-143323BEB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5B14E-6D2F-BDC4-5CC4-D070E5027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842" y="-174170"/>
            <a:ext cx="8168508" cy="1297943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dirty="0">
                <a:solidFill>
                  <a:schemeClr val="bg1"/>
                </a:solidFill>
              </a:rPr>
              <a:t>  </a:t>
            </a:r>
            <a:r>
              <a:rPr lang="en-US" sz="3100" dirty="0">
                <a:solidFill>
                  <a:schemeClr val="bg1"/>
                </a:solidFill>
              </a:rPr>
              <a:t>(by Lynn DeShazo) </a:t>
            </a:r>
            <a:br>
              <a:rPr lang="en-US" sz="31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(Capo 2)  Intro:  </a:t>
            </a:r>
            <a:r>
              <a:rPr lang="en-US" sz="2400" dirty="0">
                <a:solidFill>
                  <a:schemeClr val="accent1">
                    <a:lumMod val="40000"/>
                    <a:lumOff val="60000"/>
                  </a:schemeClr>
                </a:solidFill>
                <a:latin typeface="Consolas" panose="020B0609020204030204" pitchFamily="49" charset="0"/>
                <a:ea typeface="+mn-ea"/>
                <a:cs typeface="+mn-cs"/>
              </a:rPr>
              <a:t>G D Am Em C G Dsus4 D</a:t>
            </a:r>
            <a:endParaRPr lang="en-US" sz="2700" dirty="0">
              <a:solidFill>
                <a:schemeClr val="accent1">
                  <a:lumMod val="40000"/>
                  <a:lumOff val="60000"/>
                </a:schemeClr>
              </a:solidFill>
              <a:latin typeface="Consolas" panose="020B0609020204030204" pitchFamily="49" charset="0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270C2-B667-A317-BB04-5E4AB5D52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842" y="1219201"/>
            <a:ext cx="8379373" cy="555171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D      Am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We are a moment You are forever</a:t>
            </a:r>
          </a:p>
          <a:p>
            <a:pPr marL="0" indent="0">
              <a:buNone/>
            </a:pPr>
            <a:r>
              <a:rPr lang="zh-CN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我们  是  短暂   你 却 是 永恒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    G    F         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Lord of the ages God before time</a:t>
            </a:r>
          </a:p>
          <a:p>
            <a:pPr marL="0" indent="0">
              <a:buNone/>
            </a:pPr>
            <a:r>
              <a:rPr lang="zh-CN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 万世  的  主宰   掌管   时间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D     Am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We are a vapor You are eternal</a:t>
            </a:r>
          </a:p>
          <a:p>
            <a:pPr marL="0" indent="0">
              <a:buNone/>
            </a:pPr>
            <a:r>
              <a:rPr lang="zh-CN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我们 像  云雾   你  永远 长存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 G       F           Dsus4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Love everlasting reigning on high</a:t>
            </a:r>
          </a:p>
          <a:p>
            <a:pPr marL="0" indent="0">
              <a:buNone/>
            </a:pPr>
            <a:r>
              <a:rPr lang="zh-CN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你 爱 不  止息    至高   掌权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7404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6E63952-C734-7B7F-7D87-B82986C47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963A0-B6A9-C035-0914-D31845D98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-79270"/>
            <a:ext cx="8286750" cy="1211384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b="1" dirty="0">
                <a:solidFill>
                  <a:schemeClr val="bg1"/>
                </a:solidFill>
              </a:rPr>
              <a:t>   </a:t>
            </a:r>
            <a:r>
              <a:rPr lang="en-US" sz="3000" dirty="0">
                <a:solidFill>
                  <a:schemeClr val="bg1"/>
                </a:solidFill>
              </a:rPr>
              <a:t>(chorus)</a:t>
            </a:r>
            <a:endParaRPr lang="en-US" sz="3600" b="1" u="sng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E1A0C-1198-12D8-D923-4DA1D50B6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77" y="990600"/>
            <a:ext cx="9143999" cy="57041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C    G         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Holy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holy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Lord God Almighty</a:t>
            </a:r>
          </a:p>
          <a:p>
            <a:pPr marL="0" indent="0">
              <a:buNone/>
            </a:pPr>
            <a:r>
              <a:rPr lang="zh-CN" alt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圣 哉 圣 哉  全能 主 上帝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C      G            Dsus4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Worthy is the Lamb Who was slain</a:t>
            </a:r>
          </a:p>
          <a:p>
            <a:pPr marL="0" indent="0">
              <a:buNone/>
            </a:pPr>
            <a:r>
              <a:rPr lang="zh-CN" alt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被  杀  羔羊        你  真  配 得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 C       G        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Highest praises honor and glory</a:t>
            </a:r>
          </a:p>
          <a:p>
            <a:pPr marL="0" indent="0">
              <a:buNone/>
            </a:pPr>
            <a:r>
              <a:rPr lang="zh-CN" alt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至高   颂  赞    尊贵  和  荣耀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Am   Em      Dsus4 D   Am   Em      Dsus4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Be unto Your name      Be unto Your name</a:t>
            </a:r>
          </a:p>
          <a:p>
            <a:pPr marL="0" indent="0">
              <a:buNone/>
            </a:pPr>
            <a:r>
              <a:rPr lang="zh-CN" alt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都  归于  你  名        都  归于  你   名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8689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C51542-AF89-62EF-5C25-655532A7B5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1F953-F987-89DB-9081-7BFE9343B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971" y="10884"/>
            <a:ext cx="8000907" cy="979714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b="1" dirty="0">
                <a:solidFill>
                  <a:schemeClr val="bg1"/>
                </a:solidFill>
              </a:rPr>
              <a:t>   </a:t>
            </a:r>
            <a:r>
              <a:rPr lang="en-US" sz="3000" dirty="0">
                <a:solidFill>
                  <a:schemeClr val="bg1"/>
                </a:solidFill>
              </a:rPr>
              <a:t>(verse 2)</a:t>
            </a:r>
            <a:endParaRPr lang="en-US" sz="3600" b="1" u="sng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168CA-2F66-1465-93F4-FA205191C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842" y="990598"/>
            <a:ext cx="8379373" cy="531223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  D      Am    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We are the broken You are the healer</a:t>
            </a:r>
          </a:p>
          <a:p>
            <a:pPr marL="0" indent="0">
              <a:buNone/>
            </a:pPr>
            <a:r>
              <a:rPr lang="zh-CN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我们  全   破碎    你  是  医治 者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G      F        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Jesus Redeemer mighty to save</a:t>
            </a:r>
          </a:p>
          <a:p>
            <a:pPr marL="0" indent="0">
              <a:buNone/>
            </a:pPr>
            <a:r>
              <a:rPr lang="zh-CN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耶稣 我 救 主   大  能 拯救 者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   D         Am   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You are the love song we'll sing forever</a:t>
            </a:r>
          </a:p>
          <a:p>
            <a:pPr marL="0" indent="0">
              <a:buNone/>
            </a:pPr>
            <a:r>
              <a:rPr lang="zh-CN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你  是  我  诗歌       赞美  到  永远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 G        F             Dsus4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Bowing before You blessing Your name</a:t>
            </a:r>
          </a:p>
          <a:p>
            <a:pPr marL="0" indent="0">
              <a:buNone/>
            </a:pPr>
            <a:r>
              <a:rPr lang="zh-CN" altLang="en-US" dirty="0">
                <a:solidFill>
                  <a:schemeClr val="bg1"/>
                </a:solidFill>
                <a:latin typeface="Consolas" panose="020B0609020204030204" pitchFamily="49" charset="0"/>
              </a:rPr>
              <a:t>我 跪拜 你 脚 前   称颂  你  名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3224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E7C918-E5FA-A677-1B06-CF6CB6917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F0FB4-DE5F-D589-2780-B3AD78302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-79270"/>
            <a:ext cx="8286750" cy="1211384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b="1" dirty="0">
                <a:solidFill>
                  <a:schemeClr val="bg1"/>
                </a:solidFill>
              </a:rPr>
              <a:t>   </a:t>
            </a:r>
            <a:r>
              <a:rPr lang="en-US" sz="3000" dirty="0">
                <a:solidFill>
                  <a:schemeClr val="bg1"/>
                </a:solidFill>
              </a:rPr>
              <a:t>(chorus)</a:t>
            </a:r>
            <a:endParaRPr lang="en-US" sz="3600" b="1" u="sng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99CE-B85E-96D9-06C2-AC78E60AA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77" y="990600"/>
            <a:ext cx="9143999" cy="57041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C    G         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Holy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holy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Lord God Almighty</a:t>
            </a:r>
          </a:p>
          <a:p>
            <a:pPr marL="0" indent="0">
              <a:buNone/>
            </a:pPr>
            <a:r>
              <a:rPr lang="zh-CN" alt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圣 哉 圣 哉  全能 主 上帝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C      G            Dsus4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Worthy is the Lamb Who was slain</a:t>
            </a:r>
          </a:p>
          <a:p>
            <a:pPr marL="0" indent="0">
              <a:buNone/>
            </a:pPr>
            <a:r>
              <a:rPr lang="zh-CN" alt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被  杀  羔羊        你  真  配 得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 C       G        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Highest praises honor and glory</a:t>
            </a:r>
          </a:p>
          <a:p>
            <a:pPr marL="0" indent="0">
              <a:buNone/>
            </a:pPr>
            <a:r>
              <a:rPr lang="zh-CN" alt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至高   颂  赞    尊贵  和  荣耀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Am   Em      Dsus4 D   Am   Em      Dsus4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Be unto Your name      Be unto Your name</a:t>
            </a:r>
          </a:p>
          <a:p>
            <a:pPr marL="0" indent="0">
              <a:buNone/>
            </a:pPr>
            <a:r>
              <a:rPr lang="zh-CN" alt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都  归于  你  名        都  归于  你   名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52412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9AC30A-7740-D490-C026-C16B4B229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7711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71ACC-7E7D-4B25-1799-C25D8A8DB9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980CF-3B94-D4A5-C057-9DAFED566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Two Laws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84FB46B-00C3-72FD-064E-4CF094416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82589"/>
            <a:ext cx="9143999" cy="580757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7:24  </a:t>
            </a:r>
            <a:r>
              <a:rPr lang="en-US" dirty="0"/>
              <a:t>“What a wretched man I am!  Who will deliver me from </a:t>
            </a:r>
            <a:r>
              <a:rPr lang="en-US" b="1" dirty="0"/>
              <a:t>this body</a:t>
            </a:r>
            <a:r>
              <a:rPr lang="en-US" dirty="0"/>
              <a:t> of death?”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7:25a  “</a:t>
            </a:r>
            <a:r>
              <a:rPr lang="en-US" dirty="0"/>
              <a:t>Thanks be to God through Jesus Christ our Lord!”  </a:t>
            </a:r>
          </a:p>
          <a:p>
            <a:pPr lvl="1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v"/>
            </a:pPr>
            <a:r>
              <a:rPr lang="en-US" sz="2800" u="sng" dirty="0"/>
              <a:t> Good news</a:t>
            </a:r>
            <a:r>
              <a:rPr lang="en-US" sz="2800" dirty="0"/>
              <a:t>: we have a </a:t>
            </a:r>
            <a:r>
              <a:rPr lang="en-US" sz="2800" b="1" dirty="0"/>
              <a:t>Deliverer</a:t>
            </a:r>
            <a:r>
              <a:rPr lang="en-US" sz="2800" dirty="0"/>
              <a:t>!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7:25b</a:t>
            </a:r>
            <a:r>
              <a:rPr lang="en-US" dirty="0"/>
              <a:t>  “So then, I myself serve </a:t>
            </a:r>
            <a:r>
              <a:rPr lang="en-US" b="1" dirty="0"/>
              <a:t>the law of God </a:t>
            </a:r>
            <a:r>
              <a:rPr lang="en-US" dirty="0"/>
              <a:t>with </a:t>
            </a:r>
            <a:r>
              <a:rPr lang="en-US" b="1" dirty="0"/>
              <a:t>my mind</a:t>
            </a:r>
            <a:r>
              <a:rPr lang="en-US" dirty="0"/>
              <a:t>, but with </a:t>
            </a:r>
            <a:r>
              <a:rPr lang="en-US" b="1" dirty="0"/>
              <a:t>my flesh</a:t>
            </a:r>
            <a:r>
              <a:rPr lang="en-US" dirty="0"/>
              <a:t> I serve </a:t>
            </a:r>
            <a:r>
              <a:rPr lang="en-US" b="1" dirty="0"/>
              <a:t>the law of sin</a:t>
            </a:r>
            <a:r>
              <a:rPr lang="en-US" dirty="0"/>
              <a:t>.”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sz="2800" dirty="0"/>
              <a:t>“</a:t>
            </a:r>
            <a:r>
              <a:rPr lang="en-US" sz="2800" b="1" dirty="0"/>
              <a:t>my mind</a:t>
            </a:r>
            <a:r>
              <a:rPr lang="en-US" sz="2800" dirty="0"/>
              <a:t>” = the new, redeemed inner self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sz="2800" dirty="0"/>
              <a:t>“</a:t>
            </a:r>
            <a:r>
              <a:rPr lang="en-US" sz="2800" b="1" dirty="0"/>
              <a:t>my flesh</a:t>
            </a:r>
            <a:r>
              <a:rPr lang="en-US" sz="2800" dirty="0"/>
              <a:t>” = the unredeemed human body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8:2</a:t>
            </a:r>
            <a:r>
              <a:rPr lang="en-US" dirty="0"/>
              <a:t>  “the law of God” = “the law of the Spirit of life”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“the law of sin” = “the law of sin and death” (Ezekiel 18:4)</a:t>
            </a:r>
          </a:p>
        </p:txBody>
      </p:sp>
    </p:spTree>
    <p:extLst>
      <p:ext uri="{BB962C8B-B14F-4D97-AF65-F5344CB8AC3E}">
        <p14:creationId xmlns:p14="http://schemas.microsoft.com/office/powerpoint/2010/main" val="2959038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34FCD9-3DDB-7610-E96A-18324286F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94827-8949-FE0B-70AF-0C2732D32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842" y="-174170"/>
            <a:ext cx="8168508" cy="1297943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dirty="0">
                <a:solidFill>
                  <a:schemeClr val="bg1"/>
                </a:solidFill>
              </a:rPr>
              <a:t>  </a:t>
            </a:r>
            <a:r>
              <a:rPr lang="en-US" sz="3100" dirty="0">
                <a:solidFill>
                  <a:schemeClr val="bg1"/>
                </a:solidFill>
              </a:rPr>
              <a:t>(by Lynn DeShazo) </a:t>
            </a:r>
            <a:br>
              <a:rPr lang="en-US" sz="31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(Capo 2)  Intro:  </a:t>
            </a:r>
            <a:r>
              <a:rPr lang="en-US" sz="2400" dirty="0">
                <a:solidFill>
                  <a:schemeClr val="accent1">
                    <a:lumMod val="40000"/>
                    <a:lumOff val="60000"/>
                  </a:schemeClr>
                </a:solidFill>
                <a:latin typeface="Consolas" panose="020B0609020204030204" pitchFamily="49" charset="0"/>
                <a:ea typeface="+mn-ea"/>
                <a:cs typeface="+mn-cs"/>
              </a:rPr>
              <a:t>G D Am Em C G Dsus4 D</a:t>
            </a:r>
            <a:endParaRPr lang="en-US" sz="2700" dirty="0">
              <a:solidFill>
                <a:schemeClr val="accent1">
                  <a:lumMod val="40000"/>
                  <a:lumOff val="60000"/>
                </a:schemeClr>
              </a:solidFill>
              <a:latin typeface="Consolas" panose="020B0609020204030204" pitchFamily="49" charset="0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44EFA3-AEED-8173-45D4-1BD56BDEE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842" y="1219201"/>
            <a:ext cx="8379373" cy="555171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 D       Am   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We are  a moment  You are forever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Wǒmen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shì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duǎnzàn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què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shì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yǒnghéng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    G      F           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Lord of the ages   God  before  time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wànshì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 de 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zhǔzǎi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zhǎngguǎn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shíjiān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   D     Am    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We  are  a  vapor You   are   eternal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wǒmen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xiàng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yúnwù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yǒngyuǎn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cháng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cún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 G       F           Dsus4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Love everlasting reigning on high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ài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bù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zhǐxī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 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zhìgāo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zhǎngquán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31165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BA73CA-9720-C215-ED47-833ED6F9C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179CE-C67B-787F-EF5F-A360BFF66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-79270"/>
            <a:ext cx="8286750" cy="1211384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b="1" dirty="0">
                <a:solidFill>
                  <a:schemeClr val="bg1"/>
                </a:solidFill>
              </a:rPr>
              <a:t>   </a:t>
            </a:r>
            <a:r>
              <a:rPr lang="en-US" sz="3000" dirty="0">
                <a:solidFill>
                  <a:schemeClr val="bg1"/>
                </a:solidFill>
              </a:rPr>
              <a:t>(chorus)</a:t>
            </a:r>
            <a:endParaRPr lang="en-US" sz="3600" b="1" u="sng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C6A16-5896-F869-B8F5-44BFF74AF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77" y="990600"/>
            <a:ext cx="9143999" cy="57041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   C         G            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Holy    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holy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    Lord  God   Almighty</a:t>
            </a:r>
          </a:p>
          <a:p>
            <a:pPr marL="0" indent="0">
              <a:buNone/>
            </a:pP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shèng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zāi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shèng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zāi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quánnéng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Zhǔ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Shàngdì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 C       G            Dsus4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Worthy  is the  Lamb Who was slain</a:t>
            </a:r>
          </a:p>
          <a:p>
            <a:pPr marL="0" indent="0">
              <a:buNone/>
            </a:pP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bèi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shā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gāoyáng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zhēn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pèi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dé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 C        G        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Highest praises  honor and glory</a:t>
            </a:r>
          </a:p>
          <a:p>
            <a:pPr marL="0" indent="0">
              <a:buNone/>
            </a:pP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zhìgāo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sòng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zàn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zūnguì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hé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róngyào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Am     Em      Dsus4 D    Am     Em      Dsus4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Be   unto Your name       Be   unto Your name</a:t>
            </a:r>
          </a:p>
          <a:p>
            <a:pPr marL="0" indent="0">
              <a:buNone/>
            </a:pP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dōu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guīyú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míng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   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dōu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guīyú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míng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37573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871D6A-F795-CA28-4679-1BF3172BA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DFF70-4F12-2AD5-3579-5A60992C8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971" y="10884"/>
            <a:ext cx="8000907" cy="979714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b="1" dirty="0">
                <a:solidFill>
                  <a:schemeClr val="bg1"/>
                </a:solidFill>
              </a:rPr>
              <a:t>   </a:t>
            </a:r>
            <a:r>
              <a:rPr lang="en-US" sz="3000" dirty="0">
                <a:solidFill>
                  <a:schemeClr val="bg1"/>
                </a:solidFill>
              </a:rPr>
              <a:t>(verse 2)</a:t>
            </a:r>
            <a:endParaRPr lang="en-US" sz="3600" b="1" u="sng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94057-7AAE-5C85-2104-C37638D627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842" y="990598"/>
            <a:ext cx="8379373" cy="531223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  D      Am    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We are the broken You are the healer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wǒmen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quán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pòsuì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 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shì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yīzhì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zhě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G          F            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Jesus Redeemer     mighty    to  save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yēsū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wǒ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jiù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zhǔ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dà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néng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zhěngjiù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zhě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G           D         Am         Em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You are the love song we'll sing forever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shì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wǒ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shīgē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   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zànměi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dào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yǒngyuǎn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C         G            F             Dsus4 D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Bowing  before  You    blessing Your name</a:t>
            </a:r>
          </a:p>
          <a:p>
            <a:pPr marL="0" indent="0">
              <a:buNone/>
            </a:pP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wǒ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guìbài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jiǎo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qián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chēngsòng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nǐ</a:t>
            </a:r>
            <a:r>
              <a:rPr lang="en-US" dirty="0">
                <a:solidFill>
                  <a:schemeClr val="bg1"/>
                </a:solidFill>
                <a:latin typeface="Consolas" panose="020B0609020204030204" pitchFamily="49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Consolas" panose="020B0609020204030204" pitchFamily="49" charset="0"/>
              </a:rPr>
              <a:t>míng</a:t>
            </a:r>
            <a:endParaRPr lang="en-US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22975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818994-75F8-D6C4-1B98-8A83600D1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ABBD3-2076-DBDD-7BF4-9721FFAA5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8625" y="-79270"/>
            <a:ext cx="8286750" cy="1211384"/>
          </a:xfrm>
        </p:spPr>
        <p:txBody>
          <a:bodyPr>
            <a:normAutofit/>
          </a:bodyPr>
          <a:lstStyle/>
          <a:p>
            <a:r>
              <a:rPr lang="en-US" sz="3600" b="1" u="sng" dirty="0">
                <a:solidFill>
                  <a:schemeClr val="bg1"/>
                </a:solidFill>
              </a:rPr>
              <a:t>Be Unto Your Name</a:t>
            </a:r>
            <a:r>
              <a:rPr lang="en-US" sz="3600" b="1" dirty="0">
                <a:solidFill>
                  <a:schemeClr val="bg1"/>
                </a:solidFill>
              </a:rPr>
              <a:t>   </a:t>
            </a:r>
            <a:r>
              <a:rPr lang="en-US" sz="3000" dirty="0">
                <a:solidFill>
                  <a:schemeClr val="bg1"/>
                </a:solidFill>
              </a:rPr>
              <a:t>(chorus)</a:t>
            </a:r>
            <a:endParaRPr lang="en-US" sz="3600" b="1" u="sng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8006D1-CA73-082E-90C2-3BA643CBF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377" y="990600"/>
            <a:ext cx="9143999" cy="57041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C    G         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Holy </a:t>
            </a:r>
            <a:r>
              <a:rPr lang="en-US" sz="2400" dirty="0" err="1">
                <a:solidFill>
                  <a:schemeClr val="bg1"/>
                </a:solidFill>
                <a:latin typeface="Consolas" panose="020B0609020204030204" pitchFamily="49" charset="0"/>
              </a:rPr>
              <a:t>holy</a:t>
            </a: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 Lord God Almighty</a:t>
            </a:r>
          </a:p>
          <a:p>
            <a:pPr marL="0" indent="0">
              <a:buNone/>
            </a:pPr>
            <a:r>
              <a:rPr lang="zh-CN" alt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圣 哉 圣 哉  全能 主 上帝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C      G            Dsus4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Worthy is the Lamb Who was slain</a:t>
            </a:r>
          </a:p>
          <a:p>
            <a:pPr marL="0" indent="0">
              <a:buNone/>
            </a:pPr>
            <a:r>
              <a:rPr lang="zh-CN" alt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被  杀  羔羊        你  真  配 得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Em      C       G        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Highest praises honor and glory</a:t>
            </a:r>
          </a:p>
          <a:p>
            <a:pPr marL="0" indent="0">
              <a:buNone/>
            </a:pPr>
            <a:r>
              <a:rPr lang="zh-CN" alt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至高   颂  赞    尊贵  和  荣耀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5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Am   Em      Dsus4 D   Am   Em      Dsus4 D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Be unto Your name      Be unto Your name</a:t>
            </a:r>
          </a:p>
          <a:p>
            <a:pPr marL="0" indent="0">
              <a:buNone/>
            </a:pPr>
            <a:r>
              <a:rPr lang="zh-CN" altLang="en-US" sz="2400" dirty="0">
                <a:solidFill>
                  <a:schemeClr val="bg1"/>
                </a:solidFill>
                <a:latin typeface="Consolas" panose="020B0609020204030204" pitchFamily="49" charset="0"/>
              </a:rPr>
              <a:t>都  归于  你  名        都  归于  你   名</a:t>
            </a:r>
            <a:endParaRPr lang="en-US" sz="24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183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9D62D5-2121-8C92-CF1E-7865B7D2D3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E3306-6B94-4EA7-351B-F8CD019A7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No Condemnation in Christ!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2E7D7B2-3314-4131-7FF9-4EA520894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72443"/>
            <a:ext cx="9143999" cy="561772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8:1  </a:t>
            </a:r>
            <a:r>
              <a:rPr lang="en-US" dirty="0"/>
              <a:t>“</a:t>
            </a:r>
            <a:r>
              <a:rPr lang="en-US" b="1" dirty="0"/>
              <a:t>Therefore</a:t>
            </a:r>
            <a:r>
              <a:rPr lang="en-US" dirty="0"/>
              <a:t>…”  the wonderful result of the previous seven chapters: </a:t>
            </a:r>
            <a:r>
              <a:rPr lang="en-US" b="1" dirty="0"/>
              <a:t>justification</a:t>
            </a:r>
            <a:r>
              <a:rPr lang="en-US" dirty="0"/>
              <a:t> by God’s grace!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“</a:t>
            </a:r>
            <a:r>
              <a:rPr lang="en-US" b="1" dirty="0"/>
              <a:t>condemnation</a:t>
            </a:r>
            <a:r>
              <a:rPr lang="en-US" dirty="0"/>
              <a:t>” (guilty) is the legal opposite of justification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No sin </a:t>
            </a:r>
            <a:r>
              <a:rPr lang="en-US" dirty="0"/>
              <a:t>a believer can commit – past, present, or future – </a:t>
            </a:r>
            <a:r>
              <a:rPr lang="en-US" b="1" dirty="0"/>
              <a:t>can be held against him</a:t>
            </a:r>
            <a:r>
              <a:rPr lang="en-US" dirty="0"/>
              <a:t> since Christ paid the entire penalty.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“</a:t>
            </a:r>
            <a:r>
              <a:rPr lang="en-US" b="1" dirty="0"/>
              <a:t>those who are in Christ Jesus</a:t>
            </a:r>
            <a:r>
              <a:rPr lang="en-US" dirty="0"/>
              <a:t>.”  Every true Christian is united with Christ (</a:t>
            </a:r>
            <a:r>
              <a:rPr lang="en-US" b="1" dirty="0"/>
              <a:t>1 Corinthians 1:30</a:t>
            </a:r>
            <a:r>
              <a:rPr lang="en-US" dirty="0"/>
              <a:t>) and receives His gift of righteousness.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8:2</a:t>
            </a:r>
            <a:r>
              <a:rPr lang="en-US" dirty="0"/>
              <a:t>  “</a:t>
            </a:r>
            <a:r>
              <a:rPr lang="en-US" b="1" dirty="0"/>
              <a:t>For</a:t>
            </a:r>
            <a:r>
              <a:rPr lang="en-US" dirty="0"/>
              <a:t>…”  </a:t>
            </a:r>
            <a:r>
              <a:rPr lang="en-US" u="sng" dirty="0"/>
              <a:t>the reason</a:t>
            </a:r>
            <a:r>
              <a:rPr lang="en-US" dirty="0"/>
              <a:t> that there is no condemnation:     the Holy Spirit </a:t>
            </a:r>
            <a:r>
              <a:rPr lang="en-US" b="1" dirty="0"/>
              <a:t>replaced</a:t>
            </a:r>
            <a:r>
              <a:rPr lang="en-US" dirty="0"/>
              <a:t> the </a:t>
            </a:r>
            <a:r>
              <a:rPr lang="en-US" b="1" dirty="0"/>
              <a:t>law of sin </a:t>
            </a:r>
            <a:r>
              <a:rPr lang="en-US" dirty="0"/>
              <a:t>and death with the </a:t>
            </a:r>
            <a:r>
              <a:rPr lang="en-US" b="1" dirty="0"/>
              <a:t>law of life</a:t>
            </a:r>
            <a:r>
              <a:rPr lang="en-US" dirty="0"/>
              <a:t> </a:t>
            </a:r>
            <a:r>
              <a:rPr lang="en-US" u="sng" dirty="0"/>
              <a:t>by faith</a:t>
            </a:r>
            <a:r>
              <a:rPr lang="en-US" dirty="0"/>
              <a:t> in Christ Jesus!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916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1F71B1-46E5-DA19-B82A-A9605BA6B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2CBD0-A3A9-78D5-15A8-D3E2027D7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18629"/>
            <a:ext cx="9143998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Christ was forsaken – we are forgiven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58B3165-F161-A37C-3CF0-9095CB6F1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72443"/>
            <a:ext cx="9143999" cy="561772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8:3  </a:t>
            </a:r>
            <a:r>
              <a:rPr lang="en-US" dirty="0"/>
              <a:t>“</a:t>
            </a:r>
            <a:r>
              <a:rPr lang="en-US" b="1" dirty="0"/>
              <a:t>what the law, weakened by the flesh, could not do.</a:t>
            </a:r>
            <a:r>
              <a:rPr lang="en-US" dirty="0"/>
              <a:t>” Sinfully corrupt people could not achieve righteousness by obedience to the law.  Only God could solve this problem!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“in the likeness of sinful flesh…”</a:t>
            </a:r>
            <a:r>
              <a:rPr lang="en-US" dirty="0"/>
              <a:t> Jesus had </a:t>
            </a:r>
            <a:r>
              <a:rPr lang="en-US" b="1" dirty="0"/>
              <a:t>no sin </a:t>
            </a:r>
            <a:r>
              <a:rPr lang="en-US" dirty="0"/>
              <a:t>but took on the </a:t>
            </a:r>
            <a:r>
              <a:rPr lang="en-US" u="sng" dirty="0"/>
              <a:t>outward appearance</a:t>
            </a:r>
            <a:r>
              <a:rPr lang="en-US" dirty="0"/>
              <a:t> of sinful flesh.  Our punishment was fully poured out on the sinless Christ.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8:4</a:t>
            </a:r>
            <a:r>
              <a:rPr lang="en-US" dirty="0"/>
              <a:t>  “</a:t>
            </a:r>
            <a:r>
              <a:rPr lang="en-US" b="1" dirty="0"/>
              <a:t>the righteous requirement of the law</a:t>
            </a:r>
            <a:r>
              <a:rPr lang="en-US" dirty="0"/>
              <a:t>”  God’s moral law reflects His holy character and His will for all of us.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“</a:t>
            </a:r>
            <a:r>
              <a:rPr lang="en-US" b="1" dirty="0"/>
              <a:t>walk</a:t>
            </a:r>
            <a:r>
              <a:rPr lang="en-US" dirty="0"/>
              <a:t>” describes the </a:t>
            </a:r>
            <a:r>
              <a:rPr lang="en-US" b="1" dirty="0"/>
              <a:t>regular lifestyle </a:t>
            </a:r>
            <a:r>
              <a:rPr lang="en-US" dirty="0"/>
              <a:t>of a person: how we </a:t>
            </a:r>
            <a:r>
              <a:rPr lang="en-US" b="1" dirty="0"/>
              <a:t>think</a:t>
            </a:r>
            <a:r>
              <a:rPr lang="en-US" dirty="0"/>
              <a:t> and </a:t>
            </a:r>
            <a:r>
              <a:rPr lang="en-US" b="1" dirty="0"/>
              <a:t>live</a:t>
            </a:r>
            <a:r>
              <a:rPr lang="en-US" dirty="0"/>
              <a:t>.  While true Christians still sin, we will regularly repent of sin and </a:t>
            </a:r>
            <a:r>
              <a:rPr lang="en-US" b="1" dirty="0"/>
              <a:t>bear fruit of the Spirit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14611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A65FD-2294-E3B0-41A4-0987D3C8F8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16A55-E101-C978-25FB-AF379CD06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18629"/>
            <a:ext cx="9143998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Mind set on the flesh or the Spirit</a:t>
            </a:r>
            <a:r>
              <a:rPr lang="en-US" b="1" dirty="0"/>
              <a:t>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90CA425-C044-5EE4-7FBB-E49D114E2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72443"/>
            <a:ext cx="9143999" cy="561772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8:5  </a:t>
            </a:r>
            <a:r>
              <a:rPr lang="en-US" dirty="0"/>
              <a:t>“</a:t>
            </a:r>
            <a:r>
              <a:rPr lang="en-US" b="1" dirty="0"/>
              <a:t>those who live according to the flesh…”</a:t>
            </a:r>
            <a:r>
              <a:rPr lang="en-US" dirty="0"/>
              <a:t> Unbelievers are </a:t>
            </a:r>
            <a:r>
              <a:rPr lang="en-US" u="sng" dirty="0"/>
              <a:t>led by their fleshly desires</a:t>
            </a:r>
            <a:r>
              <a:rPr lang="en-US" dirty="0"/>
              <a:t>: heart, mind, and will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“</a:t>
            </a:r>
            <a:r>
              <a:rPr lang="en-US" b="1" dirty="0"/>
              <a:t>those who live according to the Spirit</a:t>
            </a:r>
            <a:r>
              <a:rPr lang="en-US" dirty="0"/>
              <a:t>…”  Believers set our mind on things above (Colossians 3:1-3) and live accordingly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Remember 7:25: “my mind” = the new, redeemed inner self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8:6</a:t>
            </a:r>
            <a:r>
              <a:rPr lang="en-US" dirty="0"/>
              <a:t>  An important equation: your </a:t>
            </a:r>
            <a:r>
              <a:rPr lang="en-US" b="1" dirty="0"/>
              <a:t>typical mindset</a:t>
            </a:r>
            <a:r>
              <a:rPr lang="en-US" dirty="0"/>
              <a:t> shows whether you have been redeemed.  The </a:t>
            </a:r>
            <a:r>
              <a:rPr lang="en-US" b="1" dirty="0"/>
              <a:t>Christian</a:t>
            </a:r>
            <a:r>
              <a:rPr lang="en-US" dirty="0"/>
              <a:t> is spiritually </a:t>
            </a:r>
            <a:r>
              <a:rPr lang="en-US" b="1" dirty="0"/>
              <a:t>alive</a:t>
            </a:r>
            <a:r>
              <a:rPr lang="en-US" dirty="0"/>
              <a:t> and at </a:t>
            </a:r>
            <a:r>
              <a:rPr lang="en-US" b="1" dirty="0"/>
              <a:t>peace with God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8:7,8</a:t>
            </a:r>
            <a:r>
              <a:rPr lang="en-US" dirty="0"/>
              <a:t>  Unbelievers will not (and cannot) submit to God and His law. Their mind is still set on their fleshly desires. Even their “good deeds” are like a filthy garment (Isaiah 64:6).</a:t>
            </a:r>
          </a:p>
        </p:txBody>
      </p:sp>
    </p:spTree>
    <p:extLst>
      <p:ext uri="{BB962C8B-B14F-4D97-AF65-F5344CB8AC3E}">
        <p14:creationId xmlns:p14="http://schemas.microsoft.com/office/powerpoint/2010/main" val="942326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1E23BD-B3D2-F386-54E2-1FE501522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5368D-EF31-04A4-65A6-07DE2AFA5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18629"/>
            <a:ext cx="9143998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If Christ is in you…</a:t>
            </a:r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2214B2F-3740-A516-E472-17551ADCF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72443"/>
            <a:ext cx="9143999" cy="561772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8:9 </a:t>
            </a:r>
            <a:r>
              <a:rPr lang="en-US" dirty="0"/>
              <a:t>“</a:t>
            </a:r>
            <a:r>
              <a:rPr lang="en-US" b="1" dirty="0"/>
              <a:t>the Spirit of God dwells in you</a:t>
            </a:r>
            <a:r>
              <a:rPr lang="en-US" dirty="0"/>
              <a:t>.”  When a person trusts in Jesus, God’s Spirit comes to live inside (1 Cor 6:19-20). 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8:10</a:t>
            </a:r>
            <a:r>
              <a:rPr lang="en-US" dirty="0"/>
              <a:t> Although a Christian’s physical body is unredeemed, his inner spirit is alive and demonstrates righteous desires.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8:11</a:t>
            </a:r>
            <a:r>
              <a:rPr lang="en-US" dirty="0"/>
              <a:t>  We have a wonderful hope: God </a:t>
            </a:r>
            <a:r>
              <a:rPr lang="en-US" b="1" dirty="0"/>
              <a:t>will</a:t>
            </a:r>
            <a:r>
              <a:rPr lang="en-US" dirty="0"/>
              <a:t> </a:t>
            </a:r>
            <a:r>
              <a:rPr lang="en-US" b="1" dirty="0"/>
              <a:t>give life </a:t>
            </a:r>
            <a:r>
              <a:rPr lang="en-US" dirty="0"/>
              <a:t>to our dead, “</a:t>
            </a:r>
            <a:r>
              <a:rPr lang="en-US" b="1" dirty="0"/>
              <a:t>mortal bodies</a:t>
            </a:r>
            <a:r>
              <a:rPr lang="en-US" dirty="0"/>
              <a:t>”, resulting in a new, righteous body!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8:12</a:t>
            </a:r>
            <a:r>
              <a:rPr lang="en-US" dirty="0"/>
              <a:t>  As redeemed people of God, we are no longer required to serve the flesh and our old sinful passions.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8:13 </a:t>
            </a:r>
            <a:r>
              <a:rPr lang="en-US" dirty="0"/>
              <a:t> True Christians </a:t>
            </a:r>
            <a:r>
              <a:rPr lang="en-US" b="1" dirty="0"/>
              <a:t>do not desire </a:t>
            </a:r>
            <a:r>
              <a:rPr lang="en-US" dirty="0"/>
              <a:t>to continue serving the </a:t>
            </a:r>
            <a:r>
              <a:rPr lang="en-US" b="1" dirty="0"/>
              <a:t>fleshly</a:t>
            </a:r>
            <a:r>
              <a:rPr lang="en-US" dirty="0"/>
              <a:t> desires.  By the power of the Spirit, we purposely put sin to death when it comes into our lives.</a:t>
            </a:r>
          </a:p>
        </p:txBody>
      </p:sp>
    </p:spTree>
    <p:extLst>
      <p:ext uri="{BB962C8B-B14F-4D97-AF65-F5344CB8AC3E}">
        <p14:creationId xmlns:p14="http://schemas.microsoft.com/office/powerpoint/2010/main" val="223663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185232-1DCB-52DF-3788-75CFE7BE4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86E42-7C24-00BF-9684-7C98A0358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5615"/>
            <a:ext cx="9143998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God’s Spiritual Children</a:t>
            </a:r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CB1A5F0-4363-57AB-1488-4C767DA41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34949"/>
            <a:ext cx="9143999" cy="5755218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8:14  </a:t>
            </a:r>
            <a:r>
              <a:rPr lang="en-US" dirty="0"/>
              <a:t>God’s Spirit leads His children. Not by some mystical voice. Then how? 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Illumination</a:t>
            </a:r>
            <a:r>
              <a:rPr lang="en-US" dirty="0"/>
              <a:t>: by opening our sinful minds to </a:t>
            </a:r>
            <a:r>
              <a:rPr lang="en-US" b="1" dirty="0"/>
              <a:t>understand</a:t>
            </a:r>
            <a:r>
              <a:rPr lang="en-US" dirty="0"/>
              <a:t> Scripture</a:t>
            </a:r>
          </a:p>
          <a:p>
            <a:pPr lvl="1"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Sanctification</a:t>
            </a:r>
            <a:r>
              <a:rPr lang="en-US" dirty="0"/>
              <a:t>: by giving us power to </a:t>
            </a:r>
            <a:r>
              <a:rPr lang="en-US" b="1" dirty="0"/>
              <a:t>obey</a:t>
            </a:r>
            <a:r>
              <a:rPr lang="en-US" dirty="0"/>
              <a:t> Scripture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8:15</a:t>
            </a:r>
            <a:r>
              <a:rPr lang="en-US" dirty="0"/>
              <a:t>  People who don’t know God are </a:t>
            </a:r>
            <a:r>
              <a:rPr lang="en-US" b="1" dirty="0"/>
              <a:t>slaves to the fear of death </a:t>
            </a:r>
            <a:r>
              <a:rPr lang="en-US" dirty="0"/>
              <a:t>and final punishment (</a:t>
            </a:r>
            <a:r>
              <a:rPr lang="en-US" b="1" dirty="0"/>
              <a:t>Hebrews 2:14-15</a:t>
            </a:r>
            <a:r>
              <a:rPr lang="en-US" dirty="0"/>
              <a:t>).  We are no longer slaves of fear, but in the loving arms of our Daddy.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8:16,17</a:t>
            </a:r>
            <a:r>
              <a:rPr lang="en-US" dirty="0"/>
              <a:t>  When we </a:t>
            </a:r>
            <a:r>
              <a:rPr lang="en-US" b="1" dirty="0"/>
              <a:t>understand God’s word </a:t>
            </a:r>
            <a:r>
              <a:rPr lang="en-US" dirty="0"/>
              <a:t>and </a:t>
            </a:r>
            <a:r>
              <a:rPr lang="en-US" b="1" dirty="0"/>
              <a:t>bear good fruit </a:t>
            </a:r>
            <a:r>
              <a:rPr lang="en-US" dirty="0"/>
              <a:t>by His Spirit, it confirms our adoption as His children.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As His children, we are </a:t>
            </a:r>
            <a:r>
              <a:rPr lang="en-US" b="1" dirty="0"/>
              <a:t>heirs</a:t>
            </a:r>
            <a:r>
              <a:rPr lang="en-US" dirty="0"/>
              <a:t> of salvation (Titus 3:7), glory (5:1), everything in the universe (Heb 1:2) and God Himself (Rev 21:3).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If we are truly His children, </a:t>
            </a:r>
            <a:r>
              <a:rPr lang="en-US" b="1" dirty="0"/>
              <a:t>we will </a:t>
            </a:r>
            <a:r>
              <a:rPr lang="en-US" dirty="0"/>
              <a:t>experience persecution from the world that is against Him (John 15:18-21; 2 Tim 3:12).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836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/>
              <a:t>Some “Take </a:t>
            </a:r>
            <a:r>
              <a:rPr lang="en-US" b="1" u="sng" dirty="0" err="1"/>
              <a:t>Aways</a:t>
            </a:r>
            <a:r>
              <a:rPr lang="en-US" b="1" u="sng" dirty="0"/>
              <a:t>”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98500" y="1273995"/>
            <a:ext cx="7747000" cy="477684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If you are “in Christ,” there is no sin that can be counted against you – No Condemnation!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Your actions follow your mind.  Keep your mind set on Jesus and the things above.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Do not allow sin to stay alive in your mind and heart.  When you see it, kill it!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endParaRPr lang="en-US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35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D6CC53A-FC79-30C1-7ACF-6252A498CE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4989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4858</TotalTime>
  <Words>1978</Words>
  <Application>Microsoft Office PowerPoint</Application>
  <PresentationFormat>On-screen Show (4:3)</PresentationFormat>
  <Paragraphs>210</Paragraphs>
  <Slides>23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Cambria</vt:lpstr>
      <vt:lpstr>Consolas</vt:lpstr>
      <vt:lpstr>Wingdings</vt:lpstr>
      <vt:lpstr>Office Theme</vt:lpstr>
      <vt:lpstr>Romans 8a</vt:lpstr>
      <vt:lpstr>Two Laws</vt:lpstr>
      <vt:lpstr>No Condemnation in Christ!</vt:lpstr>
      <vt:lpstr>Christ was forsaken – we are forgiven</vt:lpstr>
      <vt:lpstr>Mind set on the flesh or the Spirit?</vt:lpstr>
      <vt:lpstr>If Christ is in you…</vt:lpstr>
      <vt:lpstr>God’s Spiritual Children</vt:lpstr>
      <vt:lpstr>Some “Take Aways”</vt:lpstr>
      <vt:lpstr>PowerPoint Presentation</vt:lpstr>
      <vt:lpstr>Be Unto Your Name  (by Lynn DeShazo)  (Capo 2)  Intro:  G D Am Em C G Dsus4 D</vt:lpstr>
      <vt:lpstr>Be Unto Your Name   (chorus)</vt:lpstr>
      <vt:lpstr>Be Unto Your Name   (verse 2)</vt:lpstr>
      <vt:lpstr>Be Unto Your Name   (chorus)</vt:lpstr>
      <vt:lpstr>PowerPoint Presentation</vt:lpstr>
      <vt:lpstr>Be Unto Your Name  (by Lynn DeShazo)  (Capo 2)  Intro:  G D Am Em C G Dsus4 D</vt:lpstr>
      <vt:lpstr>Be Unto Your Name   (chorus)</vt:lpstr>
      <vt:lpstr>Be Unto Your Name   (verse 2)</vt:lpstr>
      <vt:lpstr>Be Unto Your Name   (chorus)</vt:lpstr>
      <vt:lpstr>PowerPoint Presentation</vt:lpstr>
      <vt:lpstr>Be Unto Your Name  (by Lynn DeShazo)  (Capo 2)  Intro:  G D Am Em C G Dsus4 D</vt:lpstr>
      <vt:lpstr>Be Unto Your Name   (chorus)</vt:lpstr>
      <vt:lpstr>Be Unto Your Name   (verse 2)</vt:lpstr>
      <vt:lpstr>Be Unto Your Name   (chorus)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188</cp:revision>
  <dcterms:created xsi:type="dcterms:W3CDTF">2022-11-02T22:17:55Z</dcterms:created>
  <dcterms:modified xsi:type="dcterms:W3CDTF">2025-10-04T18:19:39Z</dcterms:modified>
</cp:coreProperties>
</file>