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313" r:id="rId3"/>
    <p:sldId id="314" r:id="rId4"/>
    <p:sldId id="315" r:id="rId5"/>
    <p:sldId id="316" r:id="rId6"/>
    <p:sldId id="317" r:id="rId7"/>
    <p:sldId id="265" r:id="rId8"/>
    <p:sldId id="329" r:id="rId9"/>
    <p:sldId id="271" r:id="rId10"/>
    <p:sldId id="277" r:id="rId11"/>
    <p:sldId id="272" r:id="rId12"/>
    <p:sldId id="318" r:id="rId13"/>
    <p:sldId id="300" r:id="rId14"/>
    <p:sldId id="319" r:id="rId15"/>
    <p:sldId id="320" r:id="rId16"/>
    <p:sldId id="321" r:id="rId17"/>
    <p:sldId id="322" r:id="rId18"/>
    <p:sldId id="323" r:id="rId19"/>
    <p:sldId id="324" r:id="rId20"/>
    <p:sldId id="325" r:id="rId21"/>
    <p:sldId id="330" r:id="rId22"/>
    <p:sldId id="326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205" autoAdjust="0"/>
    <p:restoredTop sz="79954" autoAdjust="0"/>
  </p:normalViewPr>
  <p:slideViewPr>
    <p:cSldViewPr snapToGrid="0">
      <p:cViewPr varScale="1">
        <p:scale>
          <a:sx n="88" d="100"/>
          <a:sy n="88" d="100"/>
        </p:scale>
        <p:origin x="1230" y="90"/>
      </p:cViewPr>
      <p:guideLst/>
    </p:cSldViewPr>
  </p:slideViewPr>
  <p:notesTextViewPr>
    <p:cViewPr>
      <p:scale>
        <a:sx n="176" d="100"/>
        <a:sy n="176" d="100"/>
      </p:scale>
      <p:origin x="0" y="-12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6924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F48B1C-9A6B-3965-5555-6DA806C67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31A615-55CE-6838-166A-AF1B0B796D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9C19C1-8F16-132C-30D4-995BAE088B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85952A-7445-F741-FFB9-73793820E1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7867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FEDB9-52A6-A326-76F5-87DFC02F4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8EB2BE-B235-A8F0-F9D4-4A69E0798F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112B2B7-F144-937B-7237-73FD2A57AE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0B849B-0A4B-DBE4-65E1-678B010754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200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5E1EAC-92DA-95D8-22FB-81681B904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308446-8115-CD1D-7333-1B88A3890D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F793BE-24AE-B3B7-4668-DD7CC9235C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FC59DC-3083-13D2-61CE-959E4A51A9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145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E15CF0-A0AC-B557-7469-7AE09D8EE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9F587B-24A9-5820-4509-CAD090BD1F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D87A43-E3D1-C82C-5759-297A01E57F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C86A80-A63C-D4EF-4D5D-0B3A1D65B5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9870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CA0439-B355-BA15-6D68-4DC7F39C1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231704-31A2-161A-AA81-37FE24CA1B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749116-6BC9-350A-10B3-B0D4A42CAA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8B4BB1-B42B-14CF-FF96-AEFA35B5C4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7303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C50B7-20E5-A767-B926-CD8B4145E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3267DB-CA0A-3A41-88EF-C1931F7020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2E1353-F848-648E-AE1C-C09AB4D8F3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CEA8AD-224B-DA18-76C1-6A7AD34FB5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1547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A8E6E8-63C8-5CEE-9302-9FF3202A1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EE16A0-84E9-A171-EB6B-65575BE155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84875F-9AE8-AC38-6886-1EB118EF9A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7F5BCB-AB64-84F7-5033-E639C89DD5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7565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58B6B-57FB-8194-8EA3-9FCB2C10A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6B9D9F-B4C8-557F-FC47-F3E1809138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B27444-918E-D9BB-428C-5B38A44DD3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F7A652-F718-9AB7-EC9D-5FC069C00B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9945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012B0-2D85-C62F-D38F-75505734D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DD80FE-E6A0-C8DD-0619-788D783884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3CDF60-B2F4-7D4E-815C-6592A9B84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6BCFEF-839C-3271-C417-4DA33AA348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2388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AE7A9D-4E7F-03CC-8BC0-379D758D9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C3EF3B-87E4-4C73-B4E0-01BD3E1F06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B02F21-9F52-CC29-8097-965F081976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36D544-3EC2-6C6D-A8B6-B145DB69A3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760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FA17A-3036-CB03-55D3-3D9C6FDC4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D59402-4727-1ED0-302E-18815F9341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85E12E-4F58-1B59-557A-D2FD3292B1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2ACE9F-260F-9816-C644-724E5CEA79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7973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CA0CCA-DE51-1297-2EB8-122F381B7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45D564-74A7-8B6C-793C-9DADBC00D1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EDD363-3E2C-AD47-BABC-1C999CB89C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v.28 is not license to tell everyone that “it will be OK”</a:t>
            </a:r>
          </a:p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This world wants to be rich, famous, beautiful, powerful…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203655-592B-FBF9-735E-326A2F7CC8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21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B3F4A-744C-452B-1611-6B3530E1C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6D5E4F-7AF6-2F8B-1011-F8AD53E9CD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16C7E9-033B-FCDE-400D-E7222CD974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Even the good deeds unbelievers perform are not truly a fulfillment of God’s law, because they are produced by the flesh, for selfish reasons, and from a heart that is in rebellion.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DDD4EE-E686-4A53-6393-848F9087FF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066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8D1F45-6DA0-C923-A31A-F1D2BBF6F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54CB73-B381-E3AE-AF83-8599223C6E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CEEB17-E71E-6384-34EE-56BE9C9C19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Hallelujah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comes from the Hebrew "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halelū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-yah," where "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halelū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 means "let us praise" and "yah" is a form of God's name. 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534FC9-1CEF-B460-E34D-4B0A00257A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693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1ADA4-327F-F464-F1CE-BF1EDB9FD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CFDB4E-C689-ABB8-BB82-D74C665B57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8EAB1D-282D-4FD0-9CF5-97B8C1491F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3AAA74-21BB-D5CD-B9D1-D8A7AB1C25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3298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960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50FAF4-DDB4-ABCC-EF9D-EF84E5FDCC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A8DA4D-6776-01EA-B795-94D447BCBC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C08326-68BE-1E6E-8CF5-DB53290ABF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311D89-F806-01C5-05D2-6ACBF16A9B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8470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1EC73E-A169-2783-DC99-EF7F28811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E8E4A7-B658-0C71-243C-FA139961BF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001B2A-E502-283E-8B20-F49A42783C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7080CD-408A-8C8C-B9B9-46FEA4D676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857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7445" y="1212799"/>
            <a:ext cx="6569110" cy="1692399"/>
          </a:xfrm>
        </p:spPr>
        <p:txBody>
          <a:bodyPr>
            <a:normAutofit/>
          </a:bodyPr>
          <a:lstStyle/>
          <a:p>
            <a:r>
              <a:rPr lang="en-US" sz="6600" b="1" u="sng" dirty="0"/>
              <a:t>Romans 8b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More than Conquerors!</a:t>
            </a:r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2166F9-4615-1EE0-8790-AF07FAB3C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F30C3-3EB2-56E5-7272-3A024B185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4645"/>
            <a:ext cx="8286750" cy="1211384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b="1" dirty="0">
                <a:solidFill>
                  <a:schemeClr val="bg1"/>
                </a:solidFill>
              </a:rPr>
              <a:t>   </a:t>
            </a:r>
            <a:r>
              <a:rPr lang="en-US" sz="3000" dirty="0">
                <a:solidFill>
                  <a:schemeClr val="bg1"/>
                </a:solidFill>
              </a:rPr>
              <a:t>(chorus)</a:t>
            </a:r>
            <a:endParaRPr lang="en-US" sz="3600" b="1" u="sng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6429F-BA9A-2502-B961-639EC6590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377" y="1567544"/>
            <a:ext cx="9143999" cy="42697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C    G         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Holy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holy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Lord God Almighty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C      G            Dsus4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Worthy is the Lamb Who was slain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 C       G        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Highest praises honor and glory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Am   Em      Dsus4 D   Am   Em      Dsus4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Be unto Your name      Be unto Your name</a:t>
            </a:r>
          </a:p>
        </p:txBody>
      </p:sp>
    </p:spTree>
    <p:extLst>
      <p:ext uri="{BB962C8B-B14F-4D97-AF65-F5344CB8AC3E}">
        <p14:creationId xmlns:p14="http://schemas.microsoft.com/office/powerpoint/2010/main" val="3359072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D2A834-7D11-50E3-8D9B-B81645F35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7C6F2-06E0-CA03-E585-5DBD8225E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971" y="359229"/>
            <a:ext cx="8000907" cy="1145542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b="1" dirty="0">
                <a:solidFill>
                  <a:schemeClr val="bg1"/>
                </a:solidFill>
              </a:rPr>
              <a:t>   </a:t>
            </a:r>
            <a:r>
              <a:rPr lang="en-US" sz="3000" dirty="0">
                <a:solidFill>
                  <a:schemeClr val="bg1"/>
                </a:solidFill>
              </a:rPr>
              <a:t>(verse 2)</a:t>
            </a:r>
            <a:endParaRPr lang="en-US" sz="3600" b="1" u="sng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4609C-4503-F30A-2977-2EC0992E8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842" y="1874126"/>
            <a:ext cx="8379373" cy="39631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  D      Am    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We are the broken You are the healer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G      F        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Jesus Redeemer mighty to save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   D         Am   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You are the love song we'll sing forever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 G        F             Dsus4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Bowing before You blessing Your name</a:t>
            </a:r>
          </a:p>
        </p:txBody>
      </p:sp>
    </p:spTree>
    <p:extLst>
      <p:ext uri="{BB962C8B-B14F-4D97-AF65-F5344CB8AC3E}">
        <p14:creationId xmlns:p14="http://schemas.microsoft.com/office/powerpoint/2010/main" val="3455125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C8A196-E320-4141-FDE3-A746B2368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91ED8-DCE9-C5B7-6900-744D8E6B0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4645"/>
            <a:ext cx="8286750" cy="1211384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b="1" dirty="0">
                <a:solidFill>
                  <a:schemeClr val="bg1"/>
                </a:solidFill>
              </a:rPr>
              <a:t>   </a:t>
            </a:r>
            <a:r>
              <a:rPr lang="en-US" sz="3000" dirty="0">
                <a:solidFill>
                  <a:schemeClr val="bg1"/>
                </a:solidFill>
              </a:rPr>
              <a:t>(chorus)</a:t>
            </a:r>
            <a:endParaRPr lang="en-US" sz="3600" b="1" u="sng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43939-7488-2033-4BA0-8BAFB6B87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377" y="1567544"/>
            <a:ext cx="9143999" cy="42697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C    G         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Holy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holy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Lord God Almighty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C      G            Dsus4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Worthy is the Lamb Who was slain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 C       G        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Highest praises honor and glory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Am   Em      Dsus4 D   Am   Em      Dsus4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Be unto Your name      Be unto Your name</a:t>
            </a:r>
          </a:p>
        </p:txBody>
      </p:sp>
    </p:spTree>
    <p:extLst>
      <p:ext uri="{BB962C8B-B14F-4D97-AF65-F5344CB8AC3E}">
        <p14:creationId xmlns:p14="http://schemas.microsoft.com/office/powerpoint/2010/main" val="2562483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61694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B55366-7F5E-C035-612A-143323BEB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5B14E-6D2F-BDC4-5CC4-D070E5027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842" y="-174170"/>
            <a:ext cx="8168508" cy="1297943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dirty="0">
                <a:solidFill>
                  <a:schemeClr val="bg1"/>
                </a:solidFill>
              </a:rPr>
              <a:t>  </a:t>
            </a:r>
            <a:r>
              <a:rPr lang="en-US" sz="3100" dirty="0">
                <a:solidFill>
                  <a:schemeClr val="bg1"/>
                </a:solidFill>
              </a:rPr>
              <a:t>(by Lynn DeShazo) </a:t>
            </a:r>
            <a:br>
              <a:rPr lang="en-US" sz="31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(Capo 2)  Intro:  </a:t>
            </a:r>
            <a:r>
              <a:rPr lang="en-US" sz="2400" dirty="0">
                <a:solidFill>
                  <a:schemeClr val="accent1">
                    <a:lumMod val="40000"/>
                    <a:lumOff val="60000"/>
                  </a:schemeClr>
                </a:solidFill>
                <a:latin typeface="Consolas" panose="020B0609020204030204" pitchFamily="49" charset="0"/>
                <a:ea typeface="+mn-ea"/>
                <a:cs typeface="+mn-cs"/>
              </a:rPr>
              <a:t>G D Am Em C G Dsus4 D</a:t>
            </a:r>
            <a:endParaRPr lang="en-US" sz="2700" dirty="0">
              <a:solidFill>
                <a:schemeClr val="accent1">
                  <a:lumMod val="40000"/>
                  <a:lumOff val="60000"/>
                </a:schemeClr>
              </a:solidFill>
              <a:latin typeface="Consolas" panose="020B0609020204030204" pitchFamily="49" charset="0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270C2-B667-A317-BB04-5E4AB5D52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842" y="1219201"/>
            <a:ext cx="8379373" cy="555171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D      Am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We are a moment You are forever</a:t>
            </a:r>
          </a:p>
          <a:p>
            <a:pPr marL="0" indent="0">
              <a:buNone/>
            </a:pPr>
            <a:r>
              <a:rPr lang="zh-CN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我们  是  短暂   你 却 是 永恒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    G    F         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Lord of the ages God before time</a:t>
            </a:r>
          </a:p>
          <a:p>
            <a:pPr marL="0" indent="0">
              <a:buNone/>
            </a:pPr>
            <a:r>
              <a:rPr lang="zh-CN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 万世  的  主宰   掌管   时间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D     Am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We are a vapor You are eternal</a:t>
            </a:r>
          </a:p>
          <a:p>
            <a:pPr marL="0" indent="0">
              <a:buNone/>
            </a:pPr>
            <a:r>
              <a:rPr lang="zh-CN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我们 像  云雾   你  永远 长存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 G       F           Dsus4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Love everlasting reigning on high</a:t>
            </a:r>
          </a:p>
          <a:p>
            <a:pPr marL="0" indent="0">
              <a:buNone/>
            </a:pPr>
            <a:r>
              <a:rPr lang="zh-CN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你 爱 不  止息    至高   掌权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7404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E63952-C734-7B7F-7D87-B82986C47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963A0-B6A9-C035-0914-D31845D98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-79270"/>
            <a:ext cx="8286750" cy="1211384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b="1" dirty="0">
                <a:solidFill>
                  <a:schemeClr val="bg1"/>
                </a:solidFill>
              </a:rPr>
              <a:t>   </a:t>
            </a:r>
            <a:r>
              <a:rPr lang="en-US" sz="3000" dirty="0">
                <a:solidFill>
                  <a:schemeClr val="bg1"/>
                </a:solidFill>
              </a:rPr>
              <a:t>(chorus)</a:t>
            </a:r>
            <a:endParaRPr lang="en-US" sz="3600" b="1" u="sng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E1A0C-1198-12D8-D923-4DA1D50B6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377" y="990600"/>
            <a:ext cx="9143999" cy="57041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C    G         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Holy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holy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Lord God Almighty</a:t>
            </a:r>
          </a:p>
          <a:p>
            <a:pPr marL="0" indent="0">
              <a:buNone/>
            </a:pPr>
            <a:r>
              <a:rPr lang="zh-CN" alt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圣 哉 圣 哉  全能 主 上帝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C      G            Dsus4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Worthy is the Lamb Who was slain</a:t>
            </a:r>
          </a:p>
          <a:p>
            <a:pPr marL="0" indent="0">
              <a:buNone/>
            </a:pPr>
            <a:r>
              <a:rPr lang="zh-CN" alt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被  杀  羔羊        你  真  配 得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 C       G        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Highest praises honor and glory</a:t>
            </a:r>
          </a:p>
          <a:p>
            <a:pPr marL="0" indent="0">
              <a:buNone/>
            </a:pPr>
            <a:r>
              <a:rPr lang="zh-CN" alt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至高   颂  赞    尊贵  和  荣耀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Am   Em      Dsus4 D   Am   Em      Dsus4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Be unto Your name      Be unto Your name</a:t>
            </a:r>
          </a:p>
          <a:p>
            <a:pPr marL="0" indent="0">
              <a:buNone/>
            </a:pPr>
            <a:r>
              <a:rPr lang="zh-CN" alt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都  归于  你  名        都  归于  你   名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868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C51542-AF89-62EF-5C25-655532A7B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1F953-F987-89DB-9081-7BFE9343B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971" y="10884"/>
            <a:ext cx="8000907" cy="979714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b="1" dirty="0">
                <a:solidFill>
                  <a:schemeClr val="bg1"/>
                </a:solidFill>
              </a:rPr>
              <a:t>   </a:t>
            </a:r>
            <a:r>
              <a:rPr lang="en-US" sz="3000" dirty="0">
                <a:solidFill>
                  <a:schemeClr val="bg1"/>
                </a:solidFill>
              </a:rPr>
              <a:t>(verse 2)</a:t>
            </a:r>
            <a:endParaRPr lang="en-US" sz="3600" b="1" u="sng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168CA-2F66-1465-93F4-FA205191C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842" y="990598"/>
            <a:ext cx="8379373" cy="531223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  D      Am    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We are the broken You are the healer</a:t>
            </a:r>
          </a:p>
          <a:p>
            <a:pPr marL="0" indent="0">
              <a:buNone/>
            </a:pPr>
            <a:r>
              <a:rPr lang="zh-CN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我们  全   破碎    你  是  医治 者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G      F        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Jesus Redeemer mighty to save</a:t>
            </a:r>
          </a:p>
          <a:p>
            <a:pPr marL="0" indent="0">
              <a:buNone/>
            </a:pPr>
            <a:r>
              <a:rPr lang="zh-CN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耶稣 我 救 主   大  能 拯救 者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   D         Am   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You are the love song we'll sing forever</a:t>
            </a:r>
          </a:p>
          <a:p>
            <a:pPr marL="0" indent="0">
              <a:buNone/>
            </a:pPr>
            <a:r>
              <a:rPr lang="zh-CN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你  是  我  诗歌       赞美  到  永远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 G        F             Dsus4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Bowing before You blessing Your name</a:t>
            </a:r>
          </a:p>
          <a:p>
            <a:pPr marL="0" indent="0">
              <a:buNone/>
            </a:pPr>
            <a:r>
              <a:rPr lang="zh-CN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我 跪拜 你 脚 前   称颂  你  名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3224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E7C918-E5FA-A677-1B06-CF6CB6917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F0FB4-DE5F-D589-2780-B3AD78302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-79270"/>
            <a:ext cx="8286750" cy="1211384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b="1" dirty="0">
                <a:solidFill>
                  <a:schemeClr val="bg1"/>
                </a:solidFill>
              </a:rPr>
              <a:t>   </a:t>
            </a:r>
            <a:r>
              <a:rPr lang="en-US" sz="3000" dirty="0">
                <a:solidFill>
                  <a:schemeClr val="bg1"/>
                </a:solidFill>
              </a:rPr>
              <a:t>(chorus)</a:t>
            </a:r>
            <a:endParaRPr lang="en-US" sz="3600" b="1" u="sng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99CE-B85E-96D9-06C2-AC78E60AA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377" y="990600"/>
            <a:ext cx="9143999" cy="57041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C    G         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Holy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holy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Lord God Almighty</a:t>
            </a:r>
          </a:p>
          <a:p>
            <a:pPr marL="0" indent="0">
              <a:buNone/>
            </a:pPr>
            <a:r>
              <a:rPr lang="zh-CN" alt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圣 哉 圣 哉  全能 主 上帝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C      G            Dsus4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Worthy is the Lamb Who was slain</a:t>
            </a:r>
          </a:p>
          <a:p>
            <a:pPr marL="0" indent="0">
              <a:buNone/>
            </a:pPr>
            <a:r>
              <a:rPr lang="zh-CN" alt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被  杀  羔羊        你  真  配 得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 C       G        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Highest praises honor and glory</a:t>
            </a:r>
          </a:p>
          <a:p>
            <a:pPr marL="0" indent="0">
              <a:buNone/>
            </a:pPr>
            <a:r>
              <a:rPr lang="zh-CN" alt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至高   颂  赞    尊贵  和  荣耀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Am   Em      Dsus4 D   Am   Em      Dsus4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Be unto Your name      Be unto Your name</a:t>
            </a:r>
          </a:p>
          <a:p>
            <a:pPr marL="0" indent="0">
              <a:buNone/>
            </a:pPr>
            <a:r>
              <a:rPr lang="zh-CN" alt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都  归于  你  名        都  归于  你   名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2412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9AC30A-7740-D490-C026-C16B4B229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77113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34FCD9-3DDB-7610-E96A-18324286F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94827-8949-FE0B-70AF-0C2732D32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842" y="-174170"/>
            <a:ext cx="8168508" cy="1297943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dirty="0">
                <a:solidFill>
                  <a:schemeClr val="bg1"/>
                </a:solidFill>
              </a:rPr>
              <a:t>  </a:t>
            </a:r>
            <a:r>
              <a:rPr lang="en-US" sz="3100" dirty="0">
                <a:solidFill>
                  <a:schemeClr val="bg1"/>
                </a:solidFill>
              </a:rPr>
              <a:t>(by Lynn DeShazo) </a:t>
            </a:r>
            <a:br>
              <a:rPr lang="en-US" sz="31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(Capo 2)  Intro:  </a:t>
            </a:r>
            <a:r>
              <a:rPr lang="en-US" sz="2400" dirty="0">
                <a:solidFill>
                  <a:schemeClr val="accent1">
                    <a:lumMod val="40000"/>
                    <a:lumOff val="60000"/>
                  </a:schemeClr>
                </a:solidFill>
                <a:latin typeface="Consolas" panose="020B0609020204030204" pitchFamily="49" charset="0"/>
                <a:ea typeface="+mn-ea"/>
                <a:cs typeface="+mn-cs"/>
              </a:rPr>
              <a:t>G D Am Em C G Dsus4 D</a:t>
            </a:r>
            <a:endParaRPr lang="en-US" sz="2700" dirty="0">
              <a:solidFill>
                <a:schemeClr val="accent1">
                  <a:lumMod val="40000"/>
                  <a:lumOff val="60000"/>
                </a:schemeClr>
              </a:solidFill>
              <a:latin typeface="Consolas" panose="020B0609020204030204" pitchFamily="49" charset="0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4EFA3-AEED-8173-45D4-1BD56BDEE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842" y="1219201"/>
            <a:ext cx="8379373" cy="555171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 D       Am   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We are  a moment  You are forever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Wǒmen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shì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duǎnzàn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nǐ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què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shì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yǒnghéng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    G      F           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Lord of the ages   God  before  time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wànshì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 de 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zhǔzǎi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zhǎngguǎn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shíjiān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   D     Am    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We  are  a  vapor You   are   eternal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wǒmen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xiàng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yúnwù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nǐ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yǒngyuǎn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cháng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cún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 G       F           Dsus4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Love everlasting reigning on high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nǐ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ài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bù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zhǐxī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 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zhìgāo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zhǎngquán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116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D62D5-2121-8C92-CF1E-7865B7D2D3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E3306-6B94-4EA7-351B-F8CD019A7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Groaning in Hope!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2E7D7B2-3314-4131-7FF9-4EA520894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72443"/>
            <a:ext cx="9143999" cy="5617723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8:17</a:t>
            </a:r>
            <a:r>
              <a:rPr lang="en-US" dirty="0"/>
              <a:t>  God’s children </a:t>
            </a:r>
            <a:r>
              <a:rPr lang="en-US" b="1" dirty="0"/>
              <a:t>will </a:t>
            </a:r>
            <a:r>
              <a:rPr lang="en-US" dirty="0"/>
              <a:t>experience persecution from the world that is against Him (John 15:18-21; 2 Tim 3:12).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8:18</a:t>
            </a:r>
            <a:r>
              <a:rPr lang="en-US" dirty="0"/>
              <a:t>  But those sufferings </a:t>
            </a:r>
            <a:r>
              <a:rPr lang="en-US" b="1" dirty="0"/>
              <a:t>are nothing </a:t>
            </a:r>
            <a:r>
              <a:rPr lang="en-US" dirty="0"/>
              <a:t>compared to the coming glory: we will be like Christ (</a:t>
            </a:r>
            <a:r>
              <a:rPr lang="en-US" b="1" dirty="0"/>
              <a:t>Philippians 3:20-21</a:t>
            </a:r>
            <a:r>
              <a:rPr lang="en-US" dirty="0"/>
              <a:t>)!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8:19-22</a:t>
            </a:r>
            <a:r>
              <a:rPr lang="en-US" dirty="0"/>
              <a:t>  When Adam sinned, all of creation was broken (Gen 3:17-19) and could no longer fulfill God’s original purpose (“</a:t>
            </a:r>
            <a:r>
              <a:rPr lang="en-US" b="1" dirty="0"/>
              <a:t>futility</a:t>
            </a:r>
            <a:r>
              <a:rPr lang="en-US" dirty="0"/>
              <a:t>”).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Creation is “personified” (described like a person), longing to be made new and for Christians to be revealed in glory.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8:23</a:t>
            </a:r>
            <a:r>
              <a:rPr lang="en-US" dirty="0"/>
              <a:t>  Like creation, </a:t>
            </a:r>
            <a:r>
              <a:rPr lang="en-US" b="1" dirty="0"/>
              <a:t>we also groan </a:t>
            </a:r>
            <a:r>
              <a:rPr lang="en-US" dirty="0"/>
              <a:t>in our unredeemed bodies, </a:t>
            </a:r>
            <a:r>
              <a:rPr lang="en-US" b="1" dirty="0"/>
              <a:t>waiting eagerly </a:t>
            </a:r>
            <a:r>
              <a:rPr lang="en-US" dirty="0"/>
              <a:t>for our </a:t>
            </a:r>
            <a:r>
              <a:rPr lang="en-US" b="1" dirty="0"/>
              <a:t>complete redemption</a:t>
            </a:r>
            <a:r>
              <a:rPr lang="en-US" dirty="0"/>
              <a:t>.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8:24,25</a:t>
            </a:r>
            <a:r>
              <a:rPr lang="en-US" dirty="0"/>
              <a:t>  Faith = waiting in hope for what we don’t yet see.</a:t>
            </a:r>
          </a:p>
        </p:txBody>
      </p:sp>
    </p:spTree>
    <p:extLst>
      <p:ext uri="{BB962C8B-B14F-4D97-AF65-F5344CB8AC3E}">
        <p14:creationId xmlns:p14="http://schemas.microsoft.com/office/powerpoint/2010/main" val="1545916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BA73CA-9720-C215-ED47-833ED6F9C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179CE-C67B-787F-EF5F-A360BFF66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-79270"/>
            <a:ext cx="8286750" cy="1211384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b="1" dirty="0">
                <a:solidFill>
                  <a:schemeClr val="bg1"/>
                </a:solidFill>
              </a:rPr>
              <a:t>   </a:t>
            </a:r>
            <a:r>
              <a:rPr lang="en-US" sz="3000" dirty="0">
                <a:solidFill>
                  <a:schemeClr val="bg1"/>
                </a:solidFill>
              </a:rPr>
              <a:t>(chorus)</a:t>
            </a:r>
            <a:endParaRPr lang="en-US" sz="3600" b="1" u="sng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C6A16-5896-F869-B8F5-44BFF74AF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377" y="990600"/>
            <a:ext cx="9143999" cy="57041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   C         G            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Holy    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holy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    Lord  God   Almighty</a:t>
            </a:r>
          </a:p>
          <a:p>
            <a:pPr marL="0" indent="0">
              <a:buNone/>
            </a:pP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shèng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zāi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shèng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zāi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quánnéng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Zhǔ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Shàngdì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 C       G            Dsus4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Worthy  is the  Lamb Who was slain</a:t>
            </a:r>
          </a:p>
          <a:p>
            <a:pPr marL="0" indent="0">
              <a:buNone/>
            </a:pP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bèi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shā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gāoyáng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nǐ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zhēn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pèi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dé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 C        G        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Highest praises  honor and glory</a:t>
            </a:r>
          </a:p>
          <a:p>
            <a:pPr marL="0" indent="0">
              <a:buNone/>
            </a:pP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zhìgāo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sòng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zàn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zūnguì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hé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róngyào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Am     Em      Dsus4 D    Am     Em      Dsus4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Be   unto Your name       Be   unto Your name</a:t>
            </a:r>
          </a:p>
          <a:p>
            <a:pPr marL="0" indent="0">
              <a:buNone/>
            </a:pP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dōu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guīyú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nǐ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míng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   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dōu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guīyú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nǐ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míng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7573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2A7057-FA27-AB08-0656-091086A1E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A2734-C4FB-62E7-5A60-1066AC1AA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-79270"/>
            <a:ext cx="8286750" cy="1211384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b="1" dirty="0">
                <a:solidFill>
                  <a:schemeClr val="bg1"/>
                </a:solidFill>
              </a:rPr>
              <a:t>   </a:t>
            </a:r>
            <a:r>
              <a:rPr lang="en-US" sz="3000" dirty="0">
                <a:solidFill>
                  <a:schemeClr val="bg1"/>
                </a:solidFill>
              </a:rPr>
              <a:t>(chorus)</a:t>
            </a:r>
            <a:endParaRPr lang="en-US" sz="3600" b="1" u="sng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6A0B6D-5909-0B85-5035-584D87DAD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377" y="990600"/>
            <a:ext cx="9143999" cy="57041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   C         G            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Holy    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holy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    Lord  God   Almighty</a:t>
            </a:r>
          </a:p>
          <a:p>
            <a:pPr marL="0" indent="0">
              <a:buNone/>
            </a:pP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shèng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zāi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shèng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zāi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quánnéng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Zhǔ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Shàngdì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 C       G            Dsus4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Worthy  is the  Lamb Who was slain</a:t>
            </a:r>
          </a:p>
          <a:p>
            <a:pPr marL="0" indent="0">
              <a:buNone/>
            </a:pP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bèi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shā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gāoyáng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nǐ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zhēn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pèi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dé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 C        G        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Highest praises  honor and glory</a:t>
            </a:r>
          </a:p>
          <a:p>
            <a:pPr marL="0" indent="0">
              <a:buNone/>
            </a:pP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zhìgāo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sòng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zàn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zūnguì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hé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róngyào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Am     Em      Dsus4 D    Am     Em      Dsus4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Be   unto Your name       Be   unto Your name</a:t>
            </a:r>
          </a:p>
          <a:p>
            <a:pPr marL="0" indent="0">
              <a:buNone/>
            </a:pP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dōu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guīyú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nǐ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míng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   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dōu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guīyú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nǐ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míng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8411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871D6A-F795-CA28-4679-1BF3172BA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DFF70-4F12-2AD5-3579-5A60992C8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971" y="10884"/>
            <a:ext cx="8000907" cy="979714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b="1" dirty="0">
                <a:solidFill>
                  <a:schemeClr val="bg1"/>
                </a:solidFill>
              </a:rPr>
              <a:t>   </a:t>
            </a:r>
            <a:r>
              <a:rPr lang="en-US" sz="3000" dirty="0">
                <a:solidFill>
                  <a:schemeClr val="bg1"/>
                </a:solidFill>
              </a:rPr>
              <a:t>(verse 2)</a:t>
            </a:r>
            <a:endParaRPr lang="en-US" sz="3600" b="1" u="sng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94057-7AAE-5C85-2104-C37638D627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842" y="990598"/>
            <a:ext cx="8379373" cy="531223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  D      Am    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We are the broken You are the healer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wǒmen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quán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pòsuì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nǐ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 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shì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yīzhì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zhě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G          F            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Jesus Redeemer     mighty    to  save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yēsū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wǒ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jiù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zhǔ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dà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néng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zhěngjiù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zhě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   D         Am   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You are the love song we'll sing forever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Nǐ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shì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wǒ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shīgē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   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zànměi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dào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yǒngyuǎn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  G            F             Dsus4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Bowing  before  You    blessing Your name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wǒ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guìbài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nǐ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jiǎo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qián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chēngsòng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nǐ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míng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297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1F71B1-46E5-DA19-B82A-A9605BA6B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2CBD0-A3A9-78D5-15A8-D3E2027D7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18629"/>
            <a:ext cx="9143998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Conformed to Jesus’ Image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58B3165-F161-A37C-3CF0-9095CB6F1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72443"/>
            <a:ext cx="9143999" cy="561772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8:26-27  </a:t>
            </a:r>
            <a:r>
              <a:rPr lang="en-US" dirty="0"/>
              <a:t>“</a:t>
            </a:r>
            <a:r>
              <a:rPr lang="en-US" b="1" dirty="0"/>
              <a:t>we do not know what to pray for…”</a:t>
            </a:r>
            <a:r>
              <a:rPr lang="en-US" dirty="0"/>
              <a:t> an obvious reality.  Good news! The Holy Spirit transforms our prayers without language limitations (and the Father understands).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8:28</a:t>
            </a:r>
            <a:r>
              <a:rPr lang="en-US" dirty="0"/>
              <a:t>  An amazing promise for “</a:t>
            </a:r>
            <a:r>
              <a:rPr lang="en-US" b="1" dirty="0"/>
              <a:t>those who love God</a:t>
            </a:r>
            <a:r>
              <a:rPr lang="en-US" dirty="0"/>
              <a:t>” and “</a:t>
            </a:r>
            <a:r>
              <a:rPr lang="en-US" b="1" dirty="0"/>
              <a:t>are called according to His purpose</a:t>
            </a:r>
            <a:r>
              <a:rPr lang="en-US" dirty="0"/>
              <a:t>” (not everyone): He makes everything work </a:t>
            </a:r>
            <a:r>
              <a:rPr lang="en-US" u="sng" dirty="0"/>
              <a:t>together for good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God’s perfect knowledge and power are always at work, even when bad things happen.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8:29</a:t>
            </a:r>
            <a:r>
              <a:rPr lang="en-US" dirty="0"/>
              <a:t>  God’s definition of good: “</a:t>
            </a:r>
            <a:r>
              <a:rPr lang="en-US" b="1" dirty="0"/>
              <a:t>to be conformed to the image of His Son.</a:t>
            </a:r>
            <a:r>
              <a:rPr lang="en-US" dirty="0"/>
              <a:t>” What does this look like?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Is this the goal of most people?</a:t>
            </a:r>
          </a:p>
        </p:txBody>
      </p:sp>
    </p:spTree>
    <p:extLst>
      <p:ext uri="{BB962C8B-B14F-4D97-AF65-F5344CB8AC3E}">
        <p14:creationId xmlns:p14="http://schemas.microsoft.com/office/powerpoint/2010/main" val="714611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A65FD-2294-E3B0-41A4-0987D3C8F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16A55-E101-C978-25FB-AF379CD06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18629"/>
            <a:ext cx="9143998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Completion of His Plans for You</a:t>
            </a:r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90CA425-C044-5EE4-7FBB-E49D114E2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61" y="1072443"/>
            <a:ext cx="8839200" cy="561772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b="1" dirty="0"/>
              <a:t>Ephesians 1:3-6  </a:t>
            </a:r>
            <a:r>
              <a:rPr lang="en-US" dirty="0"/>
              <a:t>“before the foundation of the world” He had a plan to save you for His glory!  </a:t>
            </a:r>
            <a:r>
              <a:rPr lang="en-US" b="1" u="sng" dirty="0"/>
              <a:t>How</a:t>
            </a:r>
            <a:r>
              <a:rPr lang="en-US" dirty="0"/>
              <a:t>?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Foreknew</a:t>
            </a:r>
            <a:r>
              <a:rPr lang="en-US" dirty="0"/>
              <a:t> (v.29) – a predetermined choice to love you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Predestined</a:t>
            </a:r>
            <a:r>
              <a:rPr lang="en-US" dirty="0"/>
              <a:t> (v.29) – your destiny is designed in advance for His perfect purpose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Called</a:t>
            </a:r>
            <a:r>
              <a:rPr lang="en-US" dirty="0"/>
              <a:t> (v.30) – He drew you to Himself by His Word (1:7)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Justified</a:t>
            </a:r>
            <a:r>
              <a:rPr lang="en-US" dirty="0"/>
              <a:t> (v.30) – you are given the righteousness of Christ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Glorified</a:t>
            </a:r>
            <a:r>
              <a:rPr lang="en-US" dirty="0"/>
              <a:t> (v.30) – our future hope is so certain that He says it in the past tense </a:t>
            </a:r>
          </a:p>
        </p:txBody>
      </p:sp>
    </p:spTree>
    <p:extLst>
      <p:ext uri="{BB962C8B-B14F-4D97-AF65-F5344CB8AC3E}">
        <p14:creationId xmlns:p14="http://schemas.microsoft.com/office/powerpoint/2010/main" val="942326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1E23BD-B3D2-F386-54E2-1FE501522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5368D-EF31-04A4-65A6-07DE2AFA5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18629"/>
            <a:ext cx="9143998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Perfectly Secure in Christ</a:t>
            </a:r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2214B2F-3740-A516-E472-17551ADCF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72443"/>
            <a:ext cx="9143999" cy="5617723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8:31 </a:t>
            </a:r>
            <a:r>
              <a:rPr lang="en-US" dirty="0"/>
              <a:t>“</a:t>
            </a:r>
            <a:r>
              <a:rPr lang="en-US" b="1" dirty="0"/>
              <a:t>What shall we say to these things</a:t>
            </a:r>
            <a:r>
              <a:rPr lang="en-US" dirty="0"/>
              <a:t>?”  </a:t>
            </a:r>
            <a:r>
              <a:rPr lang="en-US" u="sng" dirty="0">
                <a:latin typeface="Bauhaus 93" panose="04030905020B02020C02" pitchFamily="82" charset="0"/>
              </a:rPr>
              <a:t>Hallelujah!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“Since God is for us…” </a:t>
            </a:r>
            <a:r>
              <a:rPr lang="en-US" dirty="0"/>
              <a:t>nothing can overcome your Father!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8:32  </a:t>
            </a:r>
            <a:r>
              <a:rPr lang="en-US" b="1" dirty="0"/>
              <a:t>God has given His infinitely valuable Son</a:t>
            </a:r>
            <a:r>
              <a:rPr lang="en-US" dirty="0"/>
              <a:t>.  Would He withhold small things to complete our salvation?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8:33-34</a:t>
            </a:r>
            <a:r>
              <a:rPr lang="en-US" dirty="0"/>
              <a:t>  In God’s divine courtroom, He is judge and justifier (3:26).  We can never be found guilty for four reasons: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Jesus died for us, providing full forgiveness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Jesus rose for us, providing eternal life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Jesus is at the Father’s right hand of power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Jesus is our perfect defender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No one </a:t>
            </a:r>
            <a:r>
              <a:rPr lang="en-US" dirty="0"/>
              <a:t>can bring any charge against God’s </a:t>
            </a:r>
            <a:r>
              <a:rPr lang="en-US" b="1" dirty="0"/>
              <a:t>elect saints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23663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185232-1DCB-52DF-3788-75CFE7BE4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86E42-7C24-00BF-9684-7C98A0358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5615"/>
            <a:ext cx="9143998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Unbreakable Love</a:t>
            </a:r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CB1A5F0-4363-57AB-1488-4C767DA41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34949"/>
            <a:ext cx="9143999" cy="5755218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8:35  Nothing </a:t>
            </a:r>
            <a:r>
              <a:rPr lang="en-US" dirty="0"/>
              <a:t>can interfere with His love for us!  These are painful, terrible things, but all within God’s control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8:36-37</a:t>
            </a:r>
            <a:r>
              <a:rPr lang="en-US" dirty="0"/>
              <a:t>  Slaughtered as sheep but more than conquerors?  Only possible through God’s amazing love.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8:38-39</a:t>
            </a:r>
            <a:r>
              <a:rPr lang="en-US" dirty="0"/>
              <a:t>  God’s love is unbreakable by: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Death or Life – physical suffering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Angels, Rulers, Powers – spiritual and physical authorities 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Things Present or To Come – across the time dimensions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Height or Depth – all of space from top to bottom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Anything Else in All Creation!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Nothing</a:t>
            </a:r>
            <a:r>
              <a:rPr lang="en-US" dirty="0"/>
              <a:t> can separate His children from His love in Jesus</a:t>
            </a:r>
          </a:p>
        </p:txBody>
      </p:sp>
    </p:spTree>
    <p:extLst>
      <p:ext uri="{BB962C8B-B14F-4D97-AF65-F5344CB8AC3E}">
        <p14:creationId xmlns:p14="http://schemas.microsoft.com/office/powerpoint/2010/main" val="585836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Some “Take </a:t>
            </a:r>
            <a:r>
              <a:rPr lang="en-US" b="1" u="sng" dirty="0" err="1"/>
              <a:t>Aways</a:t>
            </a:r>
            <a:r>
              <a:rPr lang="en-US" b="1" u="sng" dirty="0"/>
              <a:t>”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13660" y="1273995"/>
            <a:ext cx="8327572" cy="477684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 will groan in this world, but we can confidently hope for His promise of complete redemption!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Even when you face suffering, God is shaping you into the image of Jesus.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God has absolute authority and power, so you can be confident of His unfailing love.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endParaRPr lang="en-US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35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6CC53A-FC79-30C1-7ACF-6252A498CE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4989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0329CE-9AD3-6751-78E1-4E52B41B8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70D9F-8E53-EA62-F8F2-FC3D66B7B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842" y="261257"/>
            <a:ext cx="8168508" cy="1439457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dirty="0">
                <a:solidFill>
                  <a:schemeClr val="bg1"/>
                </a:solidFill>
              </a:rPr>
              <a:t>  </a:t>
            </a:r>
            <a:r>
              <a:rPr lang="en-US" sz="3100" dirty="0">
                <a:solidFill>
                  <a:schemeClr val="bg1"/>
                </a:solidFill>
              </a:rPr>
              <a:t>(by Lynn DeShazo) </a:t>
            </a:r>
            <a:br>
              <a:rPr lang="en-US" sz="31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(Capo 2)  Intro:  </a:t>
            </a:r>
            <a:r>
              <a:rPr lang="en-US" sz="2400" dirty="0">
                <a:solidFill>
                  <a:schemeClr val="accent1">
                    <a:lumMod val="40000"/>
                    <a:lumOff val="60000"/>
                  </a:schemeClr>
                </a:solidFill>
                <a:latin typeface="Consolas" panose="020B0609020204030204" pitchFamily="49" charset="0"/>
                <a:ea typeface="+mn-ea"/>
                <a:cs typeface="+mn-cs"/>
              </a:rPr>
              <a:t>G D Am Em C G Dsus4 D</a:t>
            </a:r>
            <a:endParaRPr lang="en-US" sz="2700" dirty="0">
              <a:solidFill>
                <a:schemeClr val="accent1">
                  <a:lumMod val="40000"/>
                  <a:lumOff val="60000"/>
                </a:schemeClr>
              </a:solidFill>
              <a:latin typeface="Consolas" panose="020B0609020204030204" pitchFamily="49" charset="0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5F5EE-F356-B53E-1FBD-871D4C133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842" y="1937657"/>
            <a:ext cx="8379373" cy="37340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D      Am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We are a moment You are forever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    G    F         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Lord of the ages God before time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D     Am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We are a vapor You are eternal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 G       F           Dsus4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Love everlasting reigning on high</a:t>
            </a:r>
          </a:p>
        </p:txBody>
      </p:sp>
    </p:spTree>
    <p:extLst>
      <p:ext uri="{BB962C8B-B14F-4D97-AF65-F5344CB8AC3E}">
        <p14:creationId xmlns:p14="http://schemas.microsoft.com/office/powerpoint/2010/main" val="3856119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5163</TotalTime>
  <Words>1683</Words>
  <Application>Microsoft Office PowerPoint</Application>
  <PresentationFormat>On-screen Show (4:3)</PresentationFormat>
  <Paragraphs>210</Paragraphs>
  <Slides>22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Bauhaus 93</vt:lpstr>
      <vt:lpstr>Calibri</vt:lpstr>
      <vt:lpstr>Calibri Light</vt:lpstr>
      <vt:lpstr>Cambria</vt:lpstr>
      <vt:lpstr>Consolas</vt:lpstr>
      <vt:lpstr>Office Theme</vt:lpstr>
      <vt:lpstr>Romans 8b</vt:lpstr>
      <vt:lpstr>Groaning in Hope!</vt:lpstr>
      <vt:lpstr>Conformed to Jesus’ Image</vt:lpstr>
      <vt:lpstr>Completion of His Plans for You</vt:lpstr>
      <vt:lpstr>Perfectly Secure in Christ</vt:lpstr>
      <vt:lpstr>Unbreakable Love</vt:lpstr>
      <vt:lpstr>Some “Take Aways”</vt:lpstr>
      <vt:lpstr>PowerPoint Presentation</vt:lpstr>
      <vt:lpstr>Be Unto Your Name  (by Lynn DeShazo)  (Capo 2)  Intro:  G D Am Em C G Dsus4 D</vt:lpstr>
      <vt:lpstr>Be Unto Your Name   (chorus)</vt:lpstr>
      <vt:lpstr>Be Unto Your Name   (verse 2)</vt:lpstr>
      <vt:lpstr>Be Unto Your Name   (chorus)</vt:lpstr>
      <vt:lpstr>PowerPoint Presentation</vt:lpstr>
      <vt:lpstr>Be Unto Your Name  (by Lynn DeShazo)  (Capo 2)  Intro:  G D Am Em C G Dsus4 D</vt:lpstr>
      <vt:lpstr>Be Unto Your Name   (chorus)</vt:lpstr>
      <vt:lpstr>Be Unto Your Name   (verse 2)</vt:lpstr>
      <vt:lpstr>Be Unto Your Name   (chorus)</vt:lpstr>
      <vt:lpstr>PowerPoint Presentation</vt:lpstr>
      <vt:lpstr>Be Unto Your Name  (by Lynn DeShazo)  (Capo 2)  Intro:  G D Am Em C G Dsus4 D</vt:lpstr>
      <vt:lpstr>Be Unto Your Name   (chorus)</vt:lpstr>
      <vt:lpstr>Be Unto Your Name   (chorus)</vt:lpstr>
      <vt:lpstr>Be Unto Your Name   (verse 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196</cp:revision>
  <dcterms:created xsi:type="dcterms:W3CDTF">2022-11-02T22:17:55Z</dcterms:created>
  <dcterms:modified xsi:type="dcterms:W3CDTF">2025-09-14T13:07:19Z</dcterms:modified>
</cp:coreProperties>
</file>