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87" r:id="rId3"/>
    <p:sldId id="310" r:id="rId4"/>
    <p:sldId id="311" r:id="rId5"/>
    <p:sldId id="312" r:id="rId6"/>
    <p:sldId id="314" r:id="rId7"/>
    <p:sldId id="313" r:id="rId8"/>
    <p:sldId id="315" r:id="rId9"/>
    <p:sldId id="318" r:id="rId10"/>
    <p:sldId id="316" r:id="rId11"/>
    <p:sldId id="317" r:id="rId12"/>
    <p:sldId id="265" r:id="rId13"/>
    <p:sldId id="292" r:id="rId14"/>
    <p:sldId id="296" r:id="rId15"/>
    <p:sldId id="294" r:id="rId16"/>
    <p:sldId id="297" r:id="rId17"/>
    <p:sldId id="295" r:id="rId18"/>
    <p:sldId id="298" r:id="rId19"/>
    <p:sldId id="300" r:id="rId20"/>
    <p:sldId id="30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79954" autoAdjust="0"/>
  </p:normalViewPr>
  <p:slideViewPr>
    <p:cSldViewPr snapToGrid="0">
      <p:cViewPr varScale="1">
        <p:scale>
          <a:sx n="93" d="100"/>
          <a:sy n="93" d="100"/>
        </p:scale>
        <p:origin x="1080" y="240"/>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E1A17-0C42-46D3-B25B-C5FDCF936158}" type="datetimeFigureOut">
              <a:rPr lang="en-US" smtClean="0"/>
              <a:t>10/4/2025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137F4-5C01-4833-8342-24C0486150F5}" type="slidenum">
              <a:rPr lang="en-US" smtClean="0"/>
              <a:t>‹#›</a:t>
            </a:fld>
            <a:endParaRPr lang="en-US"/>
          </a:p>
        </p:txBody>
      </p:sp>
    </p:spTree>
    <p:extLst>
      <p:ext uri="{BB962C8B-B14F-4D97-AF65-F5344CB8AC3E}">
        <p14:creationId xmlns:p14="http://schemas.microsoft.com/office/powerpoint/2010/main" val="311655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5137F4-5C01-4833-8342-24C0486150F5}" type="slidenum">
              <a:rPr lang="en-US" smtClean="0"/>
              <a:t>1</a:t>
            </a:fld>
            <a:endParaRPr lang="en-US"/>
          </a:p>
        </p:txBody>
      </p:sp>
    </p:spTree>
    <p:extLst>
      <p:ext uri="{BB962C8B-B14F-4D97-AF65-F5344CB8AC3E}">
        <p14:creationId xmlns:p14="http://schemas.microsoft.com/office/powerpoint/2010/main" val="2350692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87F44-C472-CEA3-3CC3-BC43AF83F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0A221-F203-8FA2-F2E2-97F75EF668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8F86B-2949-CDB3-0244-8331FCD5DEFF}"/>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 “partial hardening” has come upon Israel, perhaps in response to their request in Matthew 27:24-25, the Jesus’ blood be on them and their children.  But the hardening was only partial – remember that the early church was made up of thousands of Jews.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 Israel will be saved” – At the end of the tribulation, the remaining people in the nation of Israel will put their faith in Jesus.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Jewish zealots were enemies of the Christians.  But they were still beloved by God, not because of their terrible behavior, but because God had made an unbreakable promise to “their forefathers,” Abraham, Isaac, and Jacob.  True love keeps its promises…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Just like the Jews, we all deserve to be punished for our disobedience.  But in His amazing grace, God offers mercy to all of us!</a:t>
            </a:r>
          </a:p>
        </p:txBody>
      </p:sp>
      <p:sp>
        <p:nvSpPr>
          <p:cNvPr id="4" name="Slide Number Placeholder 3">
            <a:extLst>
              <a:ext uri="{FF2B5EF4-FFF2-40B4-BE49-F238E27FC236}">
                <a16:creationId xmlns:a16="http://schemas.microsoft.com/office/drawing/2014/main" id="{AF682D1F-5885-106C-4F1F-77B9FB73886A}"/>
              </a:ext>
            </a:extLst>
          </p:cNvPr>
          <p:cNvSpPr>
            <a:spLocks noGrp="1"/>
          </p:cNvSpPr>
          <p:nvPr>
            <p:ph type="sldNum" sz="quarter" idx="5"/>
          </p:nvPr>
        </p:nvSpPr>
        <p:spPr/>
        <p:txBody>
          <a:bodyPr/>
          <a:lstStyle/>
          <a:p>
            <a:fld id="{F85137F4-5C01-4833-8342-24C0486150F5}" type="slidenum">
              <a:rPr lang="en-US" smtClean="0"/>
              <a:t>10</a:t>
            </a:fld>
            <a:endParaRPr lang="en-US"/>
          </a:p>
        </p:txBody>
      </p:sp>
    </p:spTree>
    <p:extLst>
      <p:ext uri="{BB962C8B-B14F-4D97-AF65-F5344CB8AC3E}">
        <p14:creationId xmlns:p14="http://schemas.microsoft.com/office/powerpoint/2010/main" val="1015907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137F4-5C01-4833-8342-24C0486150F5}" type="slidenum">
              <a:rPr lang="en-US" smtClean="0"/>
              <a:t>12</a:t>
            </a:fld>
            <a:endParaRPr lang="en-US"/>
          </a:p>
        </p:txBody>
      </p:sp>
    </p:spTree>
    <p:extLst>
      <p:ext uri="{BB962C8B-B14F-4D97-AF65-F5344CB8AC3E}">
        <p14:creationId xmlns:p14="http://schemas.microsoft.com/office/powerpoint/2010/main" val="401569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F1CC0-E023-E797-DA17-DA072E3AB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9A384-FAC3-1F92-5589-FA791B3DC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F09E06-FFD7-B98D-F26A-B9718CF7EC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24541A-DB6E-344A-03F7-04E9F9DABC72}"/>
              </a:ext>
            </a:extLst>
          </p:cNvPr>
          <p:cNvSpPr>
            <a:spLocks noGrp="1"/>
          </p:cNvSpPr>
          <p:nvPr>
            <p:ph type="sldNum" sz="quarter" idx="5"/>
          </p:nvPr>
        </p:nvSpPr>
        <p:spPr/>
        <p:txBody>
          <a:bodyPr/>
          <a:lstStyle/>
          <a:p>
            <a:fld id="{38A04FAA-E265-425E-A002-8C027B75B77C}" type="slidenum">
              <a:rPr lang="en-US" smtClean="0"/>
              <a:t>13</a:t>
            </a:fld>
            <a:endParaRPr lang="en-US"/>
          </a:p>
        </p:txBody>
      </p:sp>
    </p:spTree>
    <p:extLst>
      <p:ext uri="{BB962C8B-B14F-4D97-AF65-F5344CB8AC3E}">
        <p14:creationId xmlns:p14="http://schemas.microsoft.com/office/powerpoint/2010/main" val="2372060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F7AE9-C3FC-5BC6-9FE7-B5399C20C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CD596-68BC-29DD-181E-8869800C6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D309E-5EC3-0244-70EE-3EF15DBFB3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B2986B-CD5C-3EF6-1F26-B9F8D5FA08E0}"/>
              </a:ext>
            </a:extLst>
          </p:cNvPr>
          <p:cNvSpPr>
            <a:spLocks noGrp="1"/>
          </p:cNvSpPr>
          <p:nvPr>
            <p:ph type="sldNum" sz="quarter" idx="5"/>
          </p:nvPr>
        </p:nvSpPr>
        <p:spPr/>
        <p:txBody>
          <a:bodyPr/>
          <a:lstStyle/>
          <a:p>
            <a:fld id="{38A04FAA-E265-425E-A002-8C027B75B77C}" type="slidenum">
              <a:rPr lang="en-US" smtClean="0"/>
              <a:t>14</a:t>
            </a:fld>
            <a:endParaRPr lang="en-US"/>
          </a:p>
        </p:txBody>
      </p:sp>
    </p:spTree>
    <p:extLst>
      <p:ext uri="{BB962C8B-B14F-4D97-AF65-F5344CB8AC3E}">
        <p14:creationId xmlns:p14="http://schemas.microsoft.com/office/powerpoint/2010/main" val="1260878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71F01-D7A2-D6F0-25E0-A22B08CD5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194929-F17D-5BB7-870A-D78EA080A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CB71E-A5C0-C57E-A415-B08EF7CCA7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534CE1-16D2-DF8E-ED0B-B3600792964B}"/>
              </a:ext>
            </a:extLst>
          </p:cNvPr>
          <p:cNvSpPr>
            <a:spLocks noGrp="1"/>
          </p:cNvSpPr>
          <p:nvPr>
            <p:ph type="sldNum" sz="quarter" idx="5"/>
          </p:nvPr>
        </p:nvSpPr>
        <p:spPr/>
        <p:txBody>
          <a:bodyPr/>
          <a:lstStyle/>
          <a:p>
            <a:fld id="{38A04FAA-E265-425E-A002-8C027B75B77C}" type="slidenum">
              <a:rPr lang="en-US" smtClean="0"/>
              <a:t>15</a:t>
            </a:fld>
            <a:endParaRPr lang="en-US"/>
          </a:p>
        </p:txBody>
      </p:sp>
    </p:spTree>
    <p:extLst>
      <p:ext uri="{BB962C8B-B14F-4D97-AF65-F5344CB8AC3E}">
        <p14:creationId xmlns:p14="http://schemas.microsoft.com/office/powerpoint/2010/main" val="237499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69B3F-9579-B595-C6E1-F760068AD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C8B30-415D-23C5-6BE5-0E7D699AC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AA44E-8700-79AF-1750-B12FAB4F6B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45616B-64B1-2DEE-2777-31D55F8EAE73}"/>
              </a:ext>
            </a:extLst>
          </p:cNvPr>
          <p:cNvSpPr>
            <a:spLocks noGrp="1"/>
          </p:cNvSpPr>
          <p:nvPr>
            <p:ph type="sldNum" sz="quarter" idx="5"/>
          </p:nvPr>
        </p:nvSpPr>
        <p:spPr/>
        <p:txBody>
          <a:bodyPr/>
          <a:lstStyle/>
          <a:p>
            <a:fld id="{38A04FAA-E265-425E-A002-8C027B75B77C}" type="slidenum">
              <a:rPr lang="en-US" smtClean="0"/>
              <a:t>16</a:t>
            </a:fld>
            <a:endParaRPr lang="en-US"/>
          </a:p>
        </p:txBody>
      </p:sp>
    </p:spTree>
    <p:extLst>
      <p:ext uri="{BB962C8B-B14F-4D97-AF65-F5344CB8AC3E}">
        <p14:creationId xmlns:p14="http://schemas.microsoft.com/office/powerpoint/2010/main" val="775110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5F06D-4176-22D4-02A7-8F869A229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47E8DE-59F4-58C4-8C93-D12D9A92D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D656AB-6668-C992-9445-63A1DEF63D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B0E27-1A94-478C-4DD8-E71F87D4B8BB}"/>
              </a:ext>
            </a:extLst>
          </p:cNvPr>
          <p:cNvSpPr>
            <a:spLocks noGrp="1"/>
          </p:cNvSpPr>
          <p:nvPr>
            <p:ph type="sldNum" sz="quarter" idx="5"/>
          </p:nvPr>
        </p:nvSpPr>
        <p:spPr/>
        <p:txBody>
          <a:bodyPr/>
          <a:lstStyle/>
          <a:p>
            <a:fld id="{38A04FAA-E265-425E-A002-8C027B75B77C}" type="slidenum">
              <a:rPr lang="en-US" smtClean="0"/>
              <a:t>17</a:t>
            </a:fld>
            <a:endParaRPr lang="en-US"/>
          </a:p>
        </p:txBody>
      </p:sp>
    </p:spTree>
    <p:extLst>
      <p:ext uri="{BB962C8B-B14F-4D97-AF65-F5344CB8AC3E}">
        <p14:creationId xmlns:p14="http://schemas.microsoft.com/office/powerpoint/2010/main" val="592791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937AB-3822-7BCF-0EB4-F4746C1AD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345C9-78F5-08BC-1FE9-470F131B27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CDE31-C05E-C70D-E4C1-FEBC98425B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34D987-F727-30E9-BDA6-8C846AECF086}"/>
              </a:ext>
            </a:extLst>
          </p:cNvPr>
          <p:cNvSpPr>
            <a:spLocks noGrp="1"/>
          </p:cNvSpPr>
          <p:nvPr>
            <p:ph type="sldNum" sz="quarter" idx="5"/>
          </p:nvPr>
        </p:nvSpPr>
        <p:spPr/>
        <p:txBody>
          <a:bodyPr/>
          <a:lstStyle/>
          <a:p>
            <a:fld id="{38A04FAA-E265-425E-A002-8C027B75B77C}" type="slidenum">
              <a:rPr lang="en-US" smtClean="0"/>
              <a:t>18</a:t>
            </a:fld>
            <a:endParaRPr lang="en-US"/>
          </a:p>
        </p:txBody>
      </p:sp>
    </p:spTree>
    <p:extLst>
      <p:ext uri="{BB962C8B-B14F-4D97-AF65-F5344CB8AC3E}">
        <p14:creationId xmlns:p14="http://schemas.microsoft.com/office/powerpoint/2010/main" val="280117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ABF9F-A51D-4EED-E046-E0CB77B96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DD7CD-701C-D0A1-797E-C542AFD6A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BE45E-8872-5DFC-265C-10C760AE95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C9505F-C4F4-B59F-AF80-5FF61F44F6C3}"/>
              </a:ext>
            </a:extLst>
          </p:cNvPr>
          <p:cNvSpPr>
            <a:spLocks noGrp="1"/>
          </p:cNvSpPr>
          <p:nvPr>
            <p:ph type="sldNum" sz="quarter" idx="5"/>
          </p:nvPr>
        </p:nvSpPr>
        <p:spPr/>
        <p:txBody>
          <a:bodyPr/>
          <a:lstStyle/>
          <a:p>
            <a:fld id="{38A04FAA-E265-425E-A002-8C027B75B77C}" type="slidenum">
              <a:rPr lang="en-US" smtClean="0"/>
              <a:t>19</a:t>
            </a:fld>
            <a:endParaRPr lang="en-US"/>
          </a:p>
        </p:txBody>
      </p:sp>
    </p:spTree>
    <p:extLst>
      <p:ext uri="{BB962C8B-B14F-4D97-AF65-F5344CB8AC3E}">
        <p14:creationId xmlns:p14="http://schemas.microsoft.com/office/powerpoint/2010/main" val="1216580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7A07E-BBBE-48D2-30EE-F8061540D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7C4E56-B3CA-72E7-6414-78149A8001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071B9-6503-122F-1904-8AC3267273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F06EC8-A118-F1E8-A6B7-65025CA21A75}"/>
              </a:ext>
            </a:extLst>
          </p:cNvPr>
          <p:cNvSpPr>
            <a:spLocks noGrp="1"/>
          </p:cNvSpPr>
          <p:nvPr>
            <p:ph type="sldNum" sz="quarter" idx="5"/>
          </p:nvPr>
        </p:nvSpPr>
        <p:spPr/>
        <p:txBody>
          <a:bodyPr/>
          <a:lstStyle/>
          <a:p>
            <a:fld id="{38A04FAA-E265-425E-A002-8C027B75B77C}" type="slidenum">
              <a:rPr lang="en-US" smtClean="0"/>
              <a:t>20</a:t>
            </a:fld>
            <a:endParaRPr lang="en-US"/>
          </a:p>
        </p:txBody>
      </p:sp>
    </p:spTree>
    <p:extLst>
      <p:ext uri="{BB962C8B-B14F-4D97-AF65-F5344CB8AC3E}">
        <p14:creationId xmlns:p14="http://schemas.microsoft.com/office/powerpoint/2010/main" val="396169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EC3CB-7799-FDE7-50F6-ABA15DD675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0CBC3-C7A7-284D-958C-1F687DFE3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B701E-E79D-C97B-8118-30426F714225}"/>
              </a:ext>
            </a:extLst>
          </p:cNvPr>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F2A00D4-E498-71BB-981C-600B3A321BB9}"/>
              </a:ext>
            </a:extLst>
          </p:cNvPr>
          <p:cNvSpPr>
            <a:spLocks noGrp="1"/>
          </p:cNvSpPr>
          <p:nvPr>
            <p:ph type="sldNum" sz="quarter" idx="5"/>
          </p:nvPr>
        </p:nvSpPr>
        <p:spPr/>
        <p:txBody>
          <a:bodyPr/>
          <a:lstStyle/>
          <a:p>
            <a:fld id="{F85137F4-5C01-4833-8342-24C0486150F5}" type="slidenum">
              <a:rPr lang="en-US" smtClean="0"/>
              <a:t>2</a:t>
            </a:fld>
            <a:endParaRPr lang="en-US"/>
          </a:p>
        </p:txBody>
      </p:sp>
    </p:spTree>
    <p:extLst>
      <p:ext uri="{BB962C8B-B14F-4D97-AF65-F5344CB8AC3E}">
        <p14:creationId xmlns:p14="http://schemas.microsoft.com/office/powerpoint/2010/main" val="255776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D94F0-287A-B82A-D476-A440057EB3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3F16A-F03F-CE9E-FF79-CCCF11E40F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B5B2DE-5BB1-89FA-ED60-EB5C1B982186}"/>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Starting with the end of this section, get ready to not understand everything!  God’s wisdom is beyond our understanding, and our tiny brains, </a:t>
            </a:r>
            <a:r>
              <a:rPr lang="en-US" sz="1200" b="1" i="0" kern="1200" dirty="0">
                <a:solidFill>
                  <a:schemeClr val="tx1"/>
                </a:solidFill>
                <a:effectLst/>
                <a:latin typeface="+mn-lt"/>
                <a:ea typeface="+mn-ea"/>
                <a:cs typeface="+mn-cs"/>
              </a:rPr>
              <a:t>limited by space and time </a:t>
            </a:r>
            <a:r>
              <a:rPr lang="en-US" sz="1200" b="0" i="0" kern="1200" dirty="0">
                <a:solidFill>
                  <a:schemeClr val="tx1"/>
                </a:solidFill>
                <a:effectLst/>
                <a:latin typeface="+mn-lt"/>
                <a:ea typeface="+mn-ea"/>
                <a:cs typeface="+mn-cs"/>
              </a:rPr>
              <a:t>cannot comprehend His perfect plans.</a:t>
            </a:r>
          </a:p>
          <a:p>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360F66D-B4E1-932D-E4A7-53F3CD81DB59}"/>
              </a:ext>
            </a:extLst>
          </p:cNvPr>
          <p:cNvSpPr>
            <a:spLocks noGrp="1"/>
          </p:cNvSpPr>
          <p:nvPr>
            <p:ph type="sldNum" sz="quarter" idx="5"/>
          </p:nvPr>
        </p:nvSpPr>
        <p:spPr/>
        <p:txBody>
          <a:bodyPr/>
          <a:lstStyle/>
          <a:p>
            <a:fld id="{F85137F4-5C01-4833-8342-24C0486150F5}" type="slidenum">
              <a:rPr lang="en-US" smtClean="0"/>
              <a:t>3</a:t>
            </a:fld>
            <a:endParaRPr lang="en-US"/>
          </a:p>
        </p:txBody>
      </p:sp>
    </p:spTree>
    <p:extLst>
      <p:ext uri="{BB962C8B-B14F-4D97-AF65-F5344CB8AC3E}">
        <p14:creationId xmlns:p14="http://schemas.microsoft.com/office/powerpoint/2010/main" val="392514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EE577-2515-5EFC-A7FF-F18B4C3A2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0B59CA-30CA-27E3-8306-0DA621D78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4D995-3943-3C89-C5B9-D7F3F3EED636}"/>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Paul has </a:t>
            </a:r>
            <a:r>
              <a:rPr lang="en-US" dirty="0"/>
              <a:t>great sorrow and unceasing anguish – don’t think that it is ungodly to experience sorrow (for the right reasons). </a:t>
            </a:r>
          </a:p>
          <a:p>
            <a:endParaRPr lang="en-US" dirty="0"/>
          </a:p>
          <a:p>
            <a:r>
              <a:rPr lang="en-US" dirty="0"/>
              <a:t>What are some of the blessings given to the Israelites?</a:t>
            </a:r>
          </a:p>
          <a:p>
            <a:endParaRPr lang="en-US" dirty="0"/>
          </a:p>
          <a:p>
            <a:r>
              <a:rPr lang="en-US" dirty="0"/>
              <a:t>Not all who are physically descended from Abraham are “children of the promise.”  Galatians 4:22-23, 28-29</a:t>
            </a:r>
          </a:p>
          <a:p>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091484E-F2A1-5348-3951-87DDF8969E7D}"/>
              </a:ext>
            </a:extLst>
          </p:cNvPr>
          <p:cNvSpPr>
            <a:spLocks noGrp="1"/>
          </p:cNvSpPr>
          <p:nvPr>
            <p:ph type="sldNum" sz="quarter" idx="5"/>
          </p:nvPr>
        </p:nvSpPr>
        <p:spPr/>
        <p:txBody>
          <a:bodyPr/>
          <a:lstStyle/>
          <a:p>
            <a:fld id="{F85137F4-5C01-4833-8342-24C0486150F5}" type="slidenum">
              <a:rPr lang="en-US" smtClean="0"/>
              <a:t>4</a:t>
            </a:fld>
            <a:endParaRPr lang="en-US"/>
          </a:p>
        </p:txBody>
      </p:sp>
    </p:spTree>
    <p:extLst>
      <p:ext uri="{BB962C8B-B14F-4D97-AF65-F5344CB8AC3E}">
        <p14:creationId xmlns:p14="http://schemas.microsoft.com/office/powerpoint/2010/main" val="42436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E5CA9-6B8B-E009-28D6-76EB86BFF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E995A-DFCB-D196-FEEE-EA9B1BC974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0F8722-FDF1-1609-E5B1-036A3F545111}"/>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God’s big plan was to save people from the whole world, not just Israel.  Speaking through the prophet Hosea, who was instructed to take an unfaithful prostitute for his wife, He promises that non-Israelite people with become His children!</a:t>
            </a:r>
            <a:endParaRPr lang="en-US" dirty="0"/>
          </a:p>
          <a:p>
            <a:r>
              <a:rPr lang="en-US" dirty="0"/>
              <a:t> </a:t>
            </a:r>
          </a:p>
          <a:p>
            <a:r>
              <a:rPr lang="en-US" sz="1200" b="0" i="0" kern="1200" dirty="0">
                <a:solidFill>
                  <a:schemeClr val="tx1"/>
                </a:solidFill>
                <a:effectLst/>
                <a:latin typeface="+mn-lt"/>
                <a:ea typeface="+mn-ea"/>
                <a:cs typeface="+mn-cs"/>
              </a:rPr>
              <a:t>Isaiah uses that example of Sodom and Gomorrah, showing that God has absolute power and authority to wipe out the entire nation of Israel for their sin.  But He didn’t…</a:t>
            </a:r>
          </a:p>
        </p:txBody>
      </p:sp>
      <p:sp>
        <p:nvSpPr>
          <p:cNvPr id="4" name="Slide Number Placeholder 3">
            <a:extLst>
              <a:ext uri="{FF2B5EF4-FFF2-40B4-BE49-F238E27FC236}">
                <a16:creationId xmlns:a16="http://schemas.microsoft.com/office/drawing/2014/main" id="{7D8349E9-DEB0-5F1C-9FFD-953B7DB76C18}"/>
              </a:ext>
            </a:extLst>
          </p:cNvPr>
          <p:cNvSpPr>
            <a:spLocks noGrp="1"/>
          </p:cNvSpPr>
          <p:nvPr>
            <p:ph type="sldNum" sz="quarter" idx="5"/>
          </p:nvPr>
        </p:nvSpPr>
        <p:spPr/>
        <p:txBody>
          <a:bodyPr/>
          <a:lstStyle/>
          <a:p>
            <a:fld id="{F85137F4-5C01-4833-8342-24C0486150F5}" type="slidenum">
              <a:rPr lang="en-US" smtClean="0"/>
              <a:t>5</a:t>
            </a:fld>
            <a:endParaRPr lang="en-US"/>
          </a:p>
        </p:txBody>
      </p:sp>
    </p:spTree>
    <p:extLst>
      <p:ext uri="{BB962C8B-B14F-4D97-AF65-F5344CB8AC3E}">
        <p14:creationId xmlns:p14="http://schemas.microsoft.com/office/powerpoint/2010/main" val="167343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CBA97-0F0E-CBB8-0A25-60996B5A4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64F986-97F9-7527-00D5-5DD05801C9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700706-4DD0-922E-2A03-50CCB0091360}"/>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What was Israel’s big problem?  They tried to achieve righteousness by works, not faith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Instead of standing on the Rock (Jesus), they stumbled over Him and His message because it was not what they expected or hoped for.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Their zeal is not based on knowledge of the truth.- they did not know the </a:t>
            </a:r>
            <a:r>
              <a:rPr lang="en-US" sz="1200" b="1" i="0" kern="1200" dirty="0">
                <a:solidFill>
                  <a:schemeClr val="tx1"/>
                </a:solidFill>
                <a:effectLst/>
                <a:latin typeface="+mn-lt"/>
                <a:ea typeface="+mn-ea"/>
                <a:cs typeface="+mn-cs"/>
              </a:rPr>
              <a:t>absolute, glorious righteousness of God</a:t>
            </a:r>
            <a:r>
              <a:rPr lang="en-US" sz="1200" b="0" i="0" kern="1200" dirty="0">
                <a:solidFill>
                  <a:schemeClr val="tx1"/>
                </a:solidFill>
                <a:effectLst/>
                <a:latin typeface="+mn-lt"/>
                <a:ea typeface="+mn-ea"/>
                <a:cs typeface="+mn-cs"/>
              </a:rPr>
              <a:t>, and assumed that they could achieve an equivalent degree of righteousness on their own merit.  But Jesus is the “end of the law” for </a:t>
            </a:r>
            <a:r>
              <a:rPr lang="en-US" sz="1200" b="1" i="0" kern="1200" dirty="0">
                <a:solidFill>
                  <a:schemeClr val="tx1"/>
                </a:solidFill>
                <a:effectLst/>
                <a:latin typeface="+mn-lt"/>
                <a:ea typeface="+mn-ea"/>
                <a:cs typeface="+mn-cs"/>
              </a:rPr>
              <a:t>everyone who believes</a:t>
            </a:r>
            <a:r>
              <a:rPr lang="en-US" sz="1200" b="0" i="0" kern="1200" dirty="0">
                <a:solidFill>
                  <a:schemeClr val="tx1"/>
                </a:solidFill>
                <a:effectLst/>
                <a:latin typeface="+mn-lt"/>
                <a:ea typeface="+mn-ea"/>
                <a:cs typeface="+mn-cs"/>
              </a:rPr>
              <a:t>.  Matthew 5:17 – Jesus didn’t come to abolish the law but to fulfill it!</a:t>
            </a:r>
          </a:p>
        </p:txBody>
      </p:sp>
      <p:sp>
        <p:nvSpPr>
          <p:cNvPr id="4" name="Slide Number Placeholder 3">
            <a:extLst>
              <a:ext uri="{FF2B5EF4-FFF2-40B4-BE49-F238E27FC236}">
                <a16:creationId xmlns:a16="http://schemas.microsoft.com/office/drawing/2014/main" id="{672E73CA-D34F-A204-B484-808A7C98E3A3}"/>
              </a:ext>
            </a:extLst>
          </p:cNvPr>
          <p:cNvSpPr>
            <a:spLocks noGrp="1"/>
          </p:cNvSpPr>
          <p:nvPr>
            <p:ph type="sldNum" sz="quarter" idx="5"/>
          </p:nvPr>
        </p:nvSpPr>
        <p:spPr/>
        <p:txBody>
          <a:bodyPr/>
          <a:lstStyle/>
          <a:p>
            <a:fld id="{F85137F4-5C01-4833-8342-24C0486150F5}" type="slidenum">
              <a:rPr lang="en-US" smtClean="0"/>
              <a:t>6</a:t>
            </a:fld>
            <a:endParaRPr lang="en-US"/>
          </a:p>
        </p:txBody>
      </p:sp>
    </p:spTree>
    <p:extLst>
      <p:ext uri="{BB962C8B-B14F-4D97-AF65-F5344CB8AC3E}">
        <p14:creationId xmlns:p14="http://schemas.microsoft.com/office/powerpoint/2010/main" val="215521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4830-51C6-7A74-20ED-5E77986BE1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66650-34C6-BBED-FB77-28BA4012DE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58B859-27EC-F9E0-5C6B-3873C3C87396}"/>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God has not rejected Israel!  He started a plan with them and He will finish it.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1 Kings 19:14-18, Elijah complains to God that he is the only true follower of God left among all of Israel.  But God reminds him of his short-sightedness, saying that </a:t>
            </a:r>
            <a:r>
              <a:rPr lang="en-US" sz="1200" b="0" i="0" u="sng" kern="1200" dirty="0">
                <a:solidFill>
                  <a:schemeClr val="tx1"/>
                </a:solidFill>
                <a:effectLst/>
                <a:latin typeface="+mn-lt"/>
                <a:ea typeface="+mn-ea"/>
                <a:cs typeface="+mn-cs"/>
              </a:rPr>
              <a:t>His sovereign choice </a:t>
            </a:r>
            <a:r>
              <a:rPr lang="en-US" sz="1200" b="0" i="0" kern="1200" dirty="0">
                <a:solidFill>
                  <a:schemeClr val="tx1"/>
                </a:solidFill>
                <a:effectLst/>
                <a:latin typeface="+mn-lt"/>
                <a:ea typeface="+mn-ea"/>
                <a:cs typeface="+mn-cs"/>
              </a:rPr>
              <a:t>has “</a:t>
            </a:r>
            <a:r>
              <a:rPr lang="en-US" sz="1200" b="1" i="0" kern="1200" dirty="0">
                <a:solidFill>
                  <a:schemeClr val="tx1"/>
                </a:solidFill>
                <a:effectLst/>
                <a:latin typeface="+mn-lt"/>
                <a:ea typeface="+mn-ea"/>
                <a:cs typeface="+mn-cs"/>
              </a:rPr>
              <a:t>kept for myself</a:t>
            </a:r>
            <a:r>
              <a:rPr lang="en-US" sz="1200" b="0" i="0" kern="1200" dirty="0">
                <a:solidFill>
                  <a:schemeClr val="tx1"/>
                </a:solidFill>
                <a:effectLst/>
                <a:latin typeface="+mn-lt"/>
                <a:ea typeface="+mn-ea"/>
                <a:cs typeface="+mn-cs"/>
              </a:rPr>
              <a:t>” 7,000 people for His name.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 continues to demonstrate that His sovereign choice will accomplish His eternal purpose, saving the “elect” but hardening others (more about this next week…)</a:t>
            </a:r>
          </a:p>
        </p:txBody>
      </p:sp>
      <p:sp>
        <p:nvSpPr>
          <p:cNvPr id="4" name="Slide Number Placeholder 3">
            <a:extLst>
              <a:ext uri="{FF2B5EF4-FFF2-40B4-BE49-F238E27FC236}">
                <a16:creationId xmlns:a16="http://schemas.microsoft.com/office/drawing/2014/main" id="{2081D32D-FF8B-08F2-C26E-9A99ECE4E3A3}"/>
              </a:ext>
            </a:extLst>
          </p:cNvPr>
          <p:cNvSpPr>
            <a:spLocks noGrp="1"/>
          </p:cNvSpPr>
          <p:nvPr>
            <p:ph type="sldNum" sz="quarter" idx="5"/>
          </p:nvPr>
        </p:nvSpPr>
        <p:spPr/>
        <p:txBody>
          <a:bodyPr/>
          <a:lstStyle/>
          <a:p>
            <a:fld id="{F85137F4-5C01-4833-8342-24C0486150F5}" type="slidenum">
              <a:rPr lang="en-US" smtClean="0"/>
              <a:t>7</a:t>
            </a:fld>
            <a:endParaRPr lang="en-US"/>
          </a:p>
        </p:txBody>
      </p:sp>
    </p:spTree>
    <p:extLst>
      <p:ext uri="{BB962C8B-B14F-4D97-AF65-F5344CB8AC3E}">
        <p14:creationId xmlns:p14="http://schemas.microsoft.com/office/powerpoint/2010/main" val="230903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1CDCA-DEBA-4E87-B6AB-63EBB7BD9E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B8FE2-99FB-CCFE-F58C-A0520A63D5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FBC190-CFCA-0939-7E95-04361AA1173A}"/>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In God’s sovereign plan, He selected this time for the gospel to come to the Gentiles.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God uses the metaphor of grafting wild olive branches into a cultivated olive tree, describing how He has brought Gentiles into the family which originally began with Abraham.</a:t>
            </a:r>
          </a:p>
        </p:txBody>
      </p:sp>
      <p:sp>
        <p:nvSpPr>
          <p:cNvPr id="4" name="Slide Number Placeholder 3">
            <a:extLst>
              <a:ext uri="{FF2B5EF4-FFF2-40B4-BE49-F238E27FC236}">
                <a16:creationId xmlns:a16="http://schemas.microsoft.com/office/drawing/2014/main" id="{1B83FCA6-76D4-6C19-4783-092F7F668A4B}"/>
              </a:ext>
            </a:extLst>
          </p:cNvPr>
          <p:cNvSpPr>
            <a:spLocks noGrp="1"/>
          </p:cNvSpPr>
          <p:nvPr>
            <p:ph type="sldNum" sz="quarter" idx="5"/>
          </p:nvPr>
        </p:nvSpPr>
        <p:spPr/>
        <p:txBody>
          <a:bodyPr/>
          <a:lstStyle/>
          <a:p>
            <a:fld id="{F85137F4-5C01-4833-8342-24C0486150F5}" type="slidenum">
              <a:rPr lang="en-US" smtClean="0"/>
              <a:t>8</a:t>
            </a:fld>
            <a:endParaRPr lang="en-US"/>
          </a:p>
        </p:txBody>
      </p:sp>
    </p:spTree>
    <p:extLst>
      <p:ext uri="{BB962C8B-B14F-4D97-AF65-F5344CB8AC3E}">
        <p14:creationId xmlns:p14="http://schemas.microsoft.com/office/powerpoint/2010/main" val="3190498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apple tree with a peach branch grafted in (at our friend’s father’s farm in </a:t>
            </a:r>
            <a:r>
              <a:rPr lang="en-US" dirty="0" err="1"/>
              <a:t>Zhaotang</a:t>
            </a:r>
            <a:r>
              <a:rPr lang="en-US" dirty="0"/>
              <a:t>)</a:t>
            </a:r>
          </a:p>
        </p:txBody>
      </p:sp>
      <p:sp>
        <p:nvSpPr>
          <p:cNvPr id="4" name="Slide Number Placeholder 3"/>
          <p:cNvSpPr>
            <a:spLocks noGrp="1"/>
          </p:cNvSpPr>
          <p:nvPr>
            <p:ph type="sldNum" sz="quarter" idx="5"/>
          </p:nvPr>
        </p:nvSpPr>
        <p:spPr/>
        <p:txBody>
          <a:bodyPr/>
          <a:lstStyle/>
          <a:p>
            <a:fld id="{F85137F4-5C01-4833-8342-24C0486150F5}" type="slidenum">
              <a:rPr lang="en-US" smtClean="0"/>
              <a:t>9</a:t>
            </a:fld>
            <a:endParaRPr lang="en-US"/>
          </a:p>
        </p:txBody>
      </p:sp>
    </p:spTree>
    <p:extLst>
      <p:ext uri="{BB962C8B-B14F-4D97-AF65-F5344CB8AC3E}">
        <p14:creationId xmlns:p14="http://schemas.microsoft.com/office/powerpoint/2010/main" val="3763555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70074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67411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134140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49846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1AAF78-C487-492D-A5D8-4AA2F643F080}"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19303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1AAF78-C487-492D-A5D8-4AA2F643F080}" type="datetimeFigureOut">
              <a:rPr lang="en-US" smtClean="0"/>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401294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AAF78-C487-492D-A5D8-4AA2F643F080}" type="datetimeFigureOut">
              <a:rPr lang="en-US" smtClean="0"/>
              <a:t>10/4/2025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59264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1AAF78-C487-492D-A5D8-4AA2F643F080}" type="datetimeFigureOut">
              <a:rPr lang="en-US" smtClean="0"/>
              <a:t>10/4/2025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58225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AAF78-C487-492D-A5D8-4AA2F643F080}" type="datetimeFigureOut">
              <a:rPr lang="en-US" smtClean="0"/>
              <a:t>10/4/2025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35604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1AAF78-C487-492D-A5D8-4AA2F643F080}" type="datetimeFigureOut">
              <a:rPr lang="en-US" smtClean="0"/>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27798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1AAF78-C487-492D-A5D8-4AA2F643F080}" type="datetimeFigureOut">
              <a:rPr lang="en-US" smtClean="0"/>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334988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AAF78-C487-492D-A5D8-4AA2F643F080}" type="datetimeFigureOut">
              <a:rPr lang="en-US" smtClean="0"/>
              <a:t>10/4/2025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7A6CB-21DE-471F-9D4B-BE60F307A40B}" type="slidenum">
              <a:rPr lang="en-US" smtClean="0"/>
              <a:t>‹#›</a:t>
            </a:fld>
            <a:endParaRPr lang="en-US"/>
          </a:p>
        </p:txBody>
      </p:sp>
    </p:spTree>
    <p:extLst>
      <p:ext uri="{BB962C8B-B14F-4D97-AF65-F5344CB8AC3E}">
        <p14:creationId xmlns:p14="http://schemas.microsoft.com/office/powerpoint/2010/main" val="3577087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445" y="1212799"/>
            <a:ext cx="6569110" cy="1287333"/>
          </a:xfrm>
        </p:spPr>
        <p:txBody>
          <a:bodyPr>
            <a:normAutofit/>
          </a:bodyPr>
          <a:lstStyle/>
          <a:p>
            <a:r>
              <a:rPr lang="en-US" sz="6600" b="1" u="sng" dirty="0"/>
              <a:t>Romans 9 to 11</a:t>
            </a:r>
            <a:endParaRPr lang="en-US" sz="6600" dirty="0"/>
          </a:p>
        </p:txBody>
      </p:sp>
      <p:sp>
        <p:nvSpPr>
          <p:cNvPr id="3" name="Subtitle 2"/>
          <p:cNvSpPr>
            <a:spLocks noGrp="1"/>
          </p:cNvSpPr>
          <p:nvPr>
            <p:ph type="subTitle" idx="1"/>
          </p:nvPr>
        </p:nvSpPr>
        <p:spPr/>
        <p:txBody>
          <a:bodyPr>
            <a:normAutofit/>
          </a:bodyPr>
          <a:lstStyle/>
          <a:p>
            <a:r>
              <a:rPr lang="en-US" sz="4000" dirty="0">
                <a:solidFill>
                  <a:schemeClr val="tx1">
                    <a:lumMod val="50000"/>
                    <a:lumOff val="50000"/>
                  </a:schemeClr>
                </a:solidFill>
              </a:rPr>
              <a:t>Part 1: The Story of Israel</a:t>
            </a:r>
          </a:p>
        </p:txBody>
      </p:sp>
    </p:spTree>
    <p:extLst>
      <p:ext uri="{BB962C8B-B14F-4D97-AF65-F5344CB8AC3E}">
        <p14:creationId xmlns:p14="http://schemas.microsoft.com/office/powerpoint/2010/main" val="126247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831B6-3561-CA23-5D41-361D97EA19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A4DDA6-0D1F-8E1B-D1EF-2932B8E969DF}"/>
              </a:ext>
            </a:extLst>
          </p:cNvPr>
          <p:cNvSpPr>
            <a:spLocks noGrp="1"/>
          </p:cNvSpPr>
          <p:nvPr>
            <p:ph type="title"/>
          </p:nvPr>
        </p:nvSpPr>
        <p:spPr>
          <a:xfrm>
            <a:off x="628650" y="118629"/>
            <a:ext cx="7886700" cy="763960"/>
          </a:xfrm>
        </p:spPr>
        <p:txBody>
          <a:bodyPr>
            <a:normAutofit/>
          </a:bodyPr>
          <a:lstStyle/>
          <a:p>
            <a:pPr algn="ctr"/>
            <a:r>
              <a:rPr lang="en-US" b="1" u="sng" dirty="0"/>
              <a:t>Israel’s Future</a:t>
            </a:r>
          </a:p>
        </p:txBody>
      </p:sp>
      <p:sp>
        <p:nvSpPr>
          <p:cNvPr id="7" name="Content Placeholder 6">
            <a:extLst>
              <a:ext uri="{FF2B5EF4-FFF2-40B4-BE49-F238E27FC236}">
                <a16:creationId xmlns:a16="http://schemas.microsoft.com/office/drawing/2014/main" id="{913FF93E-2F87-ED50-1E08-9A1A21F632FF}"/>
              </a:ext>
            </a:extLst>
          </p:cNvPr>
          <p:cNvSpPr>
            <a:spLocks noGrp="1"/>
          </p:cNvSpPr>
          <p:nvPr>
            <p:ph idx="1"/>
          </p:nvPr>
        </p:nvSpPr>
        <p:spPr>
          <a:xfrm>
            <a:off x="0" y="882589"/>
            <a:ext cx="8981954" cy="5856782"/>
          </a:xfrm>
        </p:spPr>
        <p:txBody>
          <a:bodyPr>
            <a:noAutofit/>
          </a:bodyPr>
          <a:lstStyle/>
          <a:p>
            <a:pPr>
              <a:lnSpc>
                <a:spcPct val="110000"/>
              </a:lnSpc>
              <a:spcBef>
                <a:spcPts val="0"/>
              </a:spcBef>
              <a:spcAft>
                <a:spcPts val="1200"/>
              </a:spcAft>
            </a:pPr>
            <a:r>
              <a:rPr lang="en-US" sz="2200" b="1" dirty="0"/>
              <a:t>11:25-27</a:t>
            </a:r>
            <a:r>
              <a:rPr lang="en-US" sz="2200" dirty="0"/>
              <a:t>  “Lest you be wise in your own sight, I do not want you to be unaware of this mystery, brothers: a partial hardening has come upon Israel, until the fullness of the Gentiles has come in. And in this way all Israel will be saved, as it is written,  ‘The Deliverer will come from Zion, he will banish ungodliness from Jacob’; ‘and this will be my covenant with them when I take away their sins.’” </a:t>
            </a:r>
          </a:p>
          <a:p>
            <a:pPr>
              <a:lnSpc>
                <a:spcPct val="110000"/>
              </a:lnSpc>
              <a:spcBef>
                <a:spcPts val="0"/>
              </a:spcBef>
              <a:spcAft>
                <a:spcPts val="1200"/>
              </a:spcAft>
            </a:pPr>
            <a:r>
              <a:rPr lang="en-US" sz="2200" b="1" dirty="0"/>
              <a:t>11:28-29</a:t>
            </a:r>
            <a:r>
              <a:rPr lang="en-US" sz="2200" dirty="0"/>
              <a:t>  “As regards the gospel, they are enemies for your sake. But as regards election, they are beloved for the sake of their forefathers. For the gifts and the calling of God are irrevocable.”</a:t>
            </a:r>
          </a:p>
          <a:p>
            <a:pPr>
              <a:lnSpc>
                <a:spcPct val="110000"/>
              </a:lnSpc>
              <a:spcBef>
                <a:spcPts val="0"/>
              </a:spcBef>
              <a:spcAft>
                <a:spcPts val="1200"/>
              </a:spcAft>
            </a:pPr>
            <a:r>
              <a:rPr lang="en-US" sz="2200" b="1" dirty="0"/>
              <a:t>11:30-32</a:t>
            </a:r>
            <a:r>
              <a:rPr lang="en-US" sz="2200" dirty="0"/>
              <a:t>  “For just as you were at one time disobedient to God but now have received mercy because of their disobedience, so they too have now been disobedient in order that by the mercy shown to you they also may now receive mercy. For God has consigned all to disobedience, that he may have mercy on all.”</a:t>
            </a:r>
          </a:p>
          <a:p>
            <a:pPr>
              <a:lnSpc>
                <a:spcPct val="110000"/>
              </a:lnSpc>
              <a:spcBef>
                <a:spcPts val="0"/>
              </a:spcBef>
              <a:spcAft>
                <a:spcPts val="1200"/>
              </a:spcAft>
            </a:pPr>
            <a:endParaRPr lang="en-US" sz="2200" dirty="0"/>
          </a:p>
        </p:txBody>
      </p:sp>
    </p:spTree>
    <p:extLst>
      <p:ext uri="{BB962C8B-B14F-4D97-AF65-F5344CB8AC3E}">
        <p14:creationId xmlns:p14="http://schemas.microsoft.com/office/powerpoint/2010/main" val="192838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18DC-7337-A0B3-2F20-BF9122EE224F}"/>
              </a:ext>
            </a:extLst>
          </p:cNvPr>
          <p:cNvSpPr>
            <a:spLocks noGrp="1"/>
          </p:cNvSpPr>
          <p:nvPr>
            <p:ph type="title"/>
          </p:nvPr>
        </p:nvSpPr>
        <p:spPr>
          <a:xfrm>
            <a:off x="628650" y="365127"/>
            <a:ext cx="7886700" cy="995588"/>
          </a:xfrm>
        </p:spPr>
        <p:txBody>
          <a:bodyPr/>
          <a:lstStyle/>
          <a:p>
            <a:pPr algn="ctr"/>
            <a:r>
              <a:rPr lang="en-US" b="1" u="sng" dirty="0"/>
              <a:t>“Messianic Jews”</a:t>
            </a:r>
          </a:p>
        </p:txBody>
      </p:sp>
      <p:pic>
        <p:nvPicPr>
          <p:cNvPr id="4" name="Picture 3">
            <a:extLst>
              <a:ext uri="{FF2B5EF4-FFF2-40B4-BE49-F238E27FC236}">
                <a16:creationId xmlns:a16="http://schemas.microsoft.com/office/drawing/2014/main" id="{3FADBB91-5AD5-BD3F-B38E-FD7542A427CC}"/>
              </a:ext>
            </a:extLst>
          </p:cNvPr>
          <p:cNvPicPr>
            <a:picLocks noChangeAspect="1"/>
          </p:cNvPicPr>
          <p:nvPr/>
        </p:nvPicPr>
        <p:blipFill>
          <a:blip r:embed="rId2"/>
          <a:stretch>
            <a:fillRect/>
          </a:stretch>
        </p:blipFill>
        <p:spPr>
          <a:xfrm>
            <a:off x="394413" y="1542091"/>
            <a:ext cx="2781688" cy="3991532"/>
          </a:xfrm>
          <a:prstGeom prst="rect">
            <a:avLst/>
          </a:prstGeom>
        </p:spPr>
      </p:pic>
      <p:pic>
        <p:nvPicPr>
          <p:cNvPr id="6" name="Picture 5">
            <a:extLst>
              <a:ext uri="{FF2B5EF4-FFF2-40B4-BE49-F238E27FC236}">
                <a16:creationId xmlns:a16="http://schemas.microsoft.com/office/drawing/2014/main" id="{8EC06817-5E30-45F9-3BB6-FC2EDE812C26}"/>
              </a:ext>
            </a:extLst>
          </p:cNvPr>
          <p:cNvPicPr>
            <a:picLocks noChangeAspect="1"/>
          </p:cNvPicPr>
          <p:nvPr/>
        </p:nvPicPr>
        <p:blipFill>
          <a:blip r:embed="rId3"/>
          <a:stretch>
            <a:fillRect/>
          </a:stretch>
        </p:blipFill>
        <p:spPr>
          <a:xfrm>
            <a:off x="3519972" y="1542091"/>
            <a:ext cx="4731896" cy="3991532"/>
          </a:xfrm>
          <a:prstGeom prst="rect">
            <a:avLst/>
          </a:prstGeom>
        </p:spPr>
      </p:pic>
    </p:spTree>
    <p:extLst>
      <p:ext uri="{BB962C8B-B14F-4D97-AF65-F5344CB8AC3E}">
        <p14:creationId xmlns:p14="http://schemas.microsoft.com/office/powerpoint/2010/main" val="1246514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629"/>
            <a:ext cx="7886700" cy="763960"/>
          </a:xfrm>
        </p:spPr>
        <p:txBody>
          <a:bodyPr>
            <a:normAutofit/>
          </a:bodyPr>
          <a:lstStyle/>
          <a:p>
            <a:pPr algn="ctr"/>
            <a:r>
              <a:rPr lang="en-US" b="1" u="sng" dirty="0"/>
              <a:t>Some “Take </a:t>
            </a:r>
            <a:r>
              <a:rPr lang="en-US" b="1" u="sng" dirty="0" err="1"/>
              <a:t>Aways</a:t>
            </a:r>
            <a:r>
              <a:rPr lang="en-US" b="1" u="sng" dirty="0"/>
              <a:t>”</a:t>
            </a:r>
          </a:p>
        </p:txBody>
      </p:sp>
      <p:sp>
        <p:nvSpPr>
          <p:cNvPr id="7" name="Content Placeholder 6"/>
          <p:cNvSpPr>
            <a:spLocks noGrp="1"/>
          </p:cNvSpPr>
          <p:nvPr>
            <p:ph idx="1"/>
          </p:nvPr>
        </p:nvSpPr>
        <p:spPr>
          <a:xfrm>
            <a:off x="535650" y="1389977"/>
            <a:ext cx="8180086" cy="4660867"/>
          </a:xfrm>
        </p:spPr>
        <p:txBody>
          <a:bodyPr>
            <a:normAutofit/>
          </a:bodyPr>
          <a:lstStyle/>
          <a:p>
            <a:pPr>
              <a:lnSpc>
                <a:spcPct val="100000"/>
              </a:lnSpc>
              <a:spcAft>
                <a:spcPts val="1800"/>
              </a:spcAft>
            </a:pPr>
            <a:r>
              <a:rPr lang="en-US" dirty="0">
                <a:solidFill>
                  <a:schemeClr val="accent1">
                    <a:lumMod val="50000"/>
                  </a:schemeClr>
                </a:solidFill>
                <a:latin typeface="Cambria" panose="02040503050406030204" pitchFamily="18" charset="0"/>
                <a:ea typeface="Cambria" panose="02040503050406030204" pitchFamily="18" charset="0"/>
              </a:rPr>
              <a:t>Our limited understanding of God’s eternal plan should not cause doubt – it should lead to worship!</a:t>
            </a:r>
          </a:p>
          <a:p>
            <a:pPr>
              <a:lnSpc>
                <a:spcPct val="100000"/>
              </a:lnSpc>
              <a:spcAft>
                <a:spcPts val="1800"/>
              </a:spcAft>
            </a:pPr>
            <a:r>
              <a:rPr lang="en-US" dirty="0">
                <a:solidFill>
                  <a:schemeClr val="accent1">
                    <a:lumMod val="50000"/>
                  </a:schemeClr>
                </a:solidFill>
                <a:latin typeface="Cambria" panose="02040503050406030204" pitchFamily="18" charset="0"/>
                <a:ea typeface="Cambria" panose="02040503050406030204" pitchFamily="18" charset="0"/>
              </a:rPr>
              <a:t>Like Paul, it is normal to experience sorrow for our unsaved relatives.</a:t>
            </a:r>
          </a:p>
          <a:p>
            <a:pPr>
              <a:lnSpc>
                <a:spcPct val="100000"/>
              </a:lnSpc>
              <a:spcAft>
                <a:spcPts val="1800"/>
              </a:spcAft>
            </a:pPr>
            <a:r>
              <a:rPr lang="en-US" dirty="0">
                <a:solidFill>
                  <a:schemeClr val="accent1">
                    <a:lumMod val="50000"/>
                  </a:schemeClr>
                </a:solidFill>
                <a:latin typeface="Cambria" panose="02040503050406030204" pitchFamily="18" charset="0"/>
                <a:ea typeface="Cambria" panose="02040503050406030204" pitchFamily="18" charset="0"/>
              </a:rPr>
              <a:t>Stand firm on Jesus, the Rock of our salvation!</a:t>
            </a:r>
          </a:p>
          <a:p>
            <a:pPr>
              <a:lnSpc>
                <a:spcPct val="100000"/>
              </a:lnSpc>
              <a:spcAft>
                <a:spcPts val="1800"/>
              </a:spcAft>
            </a:pPr>
            <a:r>
              <a:rPr lang="en-US" dirty="0">
                <a:solidFill>
                  <a:schemeClr val="accent1">
                    <a:lumMod val="50000"/>
                  </a:schemeClr>
                </a:solidFill>
                <a:latin typeface="Cambria" panose="02040503050406030204" pitchFamily="18" charset="0"/>
                <a:ea typeface="Cambria" panose="02040503050406030204" pitchFamily="18" charset="0"/>
              </a:rPr>
              <a:t>Never doubt God’s ability to accomplish His perfect plans!</a:t>
            </a:r>
          </a:p>
          <a:p>
            <a:pPr>
              <a:lnSpc>
                <a:spcPct val="100000"/>
              </a:lnSpc>
              <a:spcAft>
                <a:spcPts val="1800"/>
              </a:spcAft>
            </a:pPr>
            <a:endParaRPr lang="en-US" dirty="0">
              <a:solidFill>
                <a:schemeClr val="accent1">
                  <a:lumMod val="50000"/>
                </a:schemeClr>
              </a:solidFill>
              <a:latin typeface="Cambria" panose="02040503050406030204" pitchFamily="18" charset="0"/>
              <a:ea typeface="Cambria" panose="02040503050406030204" pitchFamily="18" charset="0"/>
            </a:endParaRPr>
          </a:p>
          <a:p>
            <a:pPr>
              <a:lnSpc>
                <a:spcPct val="100000"/>
              </a:lnSpc>
              <a:spcAft>
                <a:spcPts val="1800"/>
              </a:spcAft>
            </a:pPr>
            <a:endParaRPr lang="en-US"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39351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62209D9-05B9-BB4D-9A15-E23500CFE5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3FD2C5-6550-54E1-AD17-E3A349568EE4}"/>
              </a:ext>
            </a:extLst>
          </p:cNvPr>
          <p:cNvSpPr>
            <a:spLocks noGrp="1"/>
          </p:cNvSpPr>
          <p:nvPr>
            <p:ph type="title"/>
          </p:nvPr>
        </p:nvSpPr>
        <p:spPr>
          <a:xfrm>
            <a:off x="628650" y="894620"/>
            <a:ext cx="7886700" cy="806094"/>
          </a:xfrm>
        </p:spPr>
        <p:txBody>
          <a:bodyPr>
            <a:normAutofit/>
          </a:bodyPr>
          <a:lstStyle/>
          <a:p>
            <a:r>
              <a:rPr lang="en-US" sz="3600" b="1" u="sng" dirty="0">
                <a:solidFill>
                  <a:schemeClr val="bg1"/>
                </a:solidFill>
              </a:rPr>
              <a:t>Behold Our God</a:t>
            </a:r>
            <a:r>
              <a:rPr lang="en-US" sz="3600" b="1" dirty="0">
                <a:solidFill>
                  <a:schemeClr val="bg1"/>
                </a:solidFill>
              </a:rPr>
              <a:t>    </a:t>
            </a:r>
            <a:r>
              <a:rPr lang="en-US" sz="3000" dirty="0">
                <a:solidFill>
                  <a:schemeClr val="bg1"/>
                </a:solidFill>
              </a:rPr>
              <a:t>(verse 1)</a:t>
            </a:r>
            <a:endParaRPr lang="en-US" sz="3600" dirty="0">
              <a:solidFill>
                <a:schemeClr val="bg1"/>
              </a:solidFill>
            </a:endParaRPr>
          </a:p>
        </p:txBody>
      </p:sp>
      <p:sp>
        <p:nvSpPr>
          <p:cNvPr id="3" name="Content Placeholder 2">
            <a:extLst>
              <a:ext uri="{FF2B5EF4-FFF2-40B4-BE49-F238E27FC236}">
                <a16:creationId xmlns:a16="http://schemas.microsoft.com/office/drawing/2014/main" id="{5DDE590B-E91F-8BAF-AD8B-4B1533D41598}"/>
              </a:ext>
            </a:extLst>
          </p:cNvPr>
          <p:cNvSpPr>
            <a:spLocks noGrp="1"/>
          </p:cNvSpPr>
          <p:nvPr>
            <p:ph idx="1"/>
          </p:nvPr>
        </p:nvSpPr>
        <p:spPr>
          <a:xfrm>
            <a:off x="465083" y="1771653"/>
            <a:ext cx="8489731" cy="3963135"/>
          </a:xfrm>
        </p:spPr>
        <p:txBody>
          <a:bodyPr>
            <a:normAutofit/>
          </a:bodyPr>
          <a:lstStyle/>
          <a:p>
            <a:pPr marL="0" indent="0">
              <a:buNone/>
            </a:pPr>
            <a:r>
              <a:rPr lang="en-US" sz="2400" dirty="0">
                <a:solidFill>
                  <a:schemeClr val="accent4">
                    <a:lumMod val="40000"/>
                    <a:lumOff val="60000"/>
                  </a:schemeClr>
                </a:solidFill>
                <a:latin typeface="Consolas" panose="020B0609020204030204" pitchFamily="49" charset="0"/>
              </a:rPr>
              <a:t>C                Em</a:t>
            </a:r>
          </a:p>
          <a:p>
            <a:pPr marL="0" indent="0">
              <a:buNone/>
            </a:pPr>
            <a:r>
              <a:rPr lang="en-US" sz="2400" dirty="0">
                <a:solidFill>
                  <a:schemeClr val="bg1"/>
                </a:solidFill>
                <a:latin typeface="Consolas" panose="020B0609020204030204" pitchFamily="49" charset="0"/>
              </a:rPr>
              <a:t>Who has held the oceans in His hand?</a:t>
            </a:r>
          </a:p>
          <a:p>
            <a:pPr marL="0" indent="0">
              <a:buNone/>
            </a:pPr>
            <a:r>
              <a:rPr lang="en-US" sz="2400" dirty="0">
                <a:solidFill>
                  <a:schemeClr val="accent4">
                    <a:lumMod val="40000"/>
                    <a:lumOff val="60000"/>
                  </a:schemeClr>
                </a:solidFill>
                <a:latin typeface="Consolas" panose="020B0609020204030204" pitchFamily="49" charset="0"/>
              </a:rPr>
              <a:t>C                Em</a:t>
            </a:r>
          </a:p>
          <a:p>
            <a:pPr marL="0" indent="0">
              <a:buNone/>
            </a:pPr>
            <a:r>
              <a:rPr lang="en-US" sz="2400" dirty="0">
                <a:solidFill>
                  <a:schemeClr val="bg1"/>
                </a:solidFill>
                <a:latin typeface="Consolas" panose="020B0609020204030204" pitchFamily="49" charset="0"/>
              </a:rPr>
              <a:t>Who has numbered every grain of sand?</a:t>
            </a:r>
          </a:p>
          <a:p>
            <a:pPr marL="0" indent="0">
              <a:buNone/>
            </a:pPr>
            <a:r>
              <a:rPr lang="en-US" sz="2400" dirty="0">
                <a:solidFill>
                  <a:schemeClr val="accent4">
                    <a:lumMod val="40000"/>
                    <a:lumOff val="60000"/>
                  </a:schemeClr>
                </a:solidFill>
                <a:latin typeface="Consolas" panose="020B0609020204030204" pitchFamily="49" charset="0"/>
              </a:rPr>
              <a:t>F                 G</a:t>
            </a:r>
          </a:p>
          <a:p>
            <a:pPr marL="0" indent="0">
              <a:buNone/>
            </a:pPr>
            <a:r>
              <a:rPr lang="en-US" sz="2400" dirty="0">
                <a:solidFill>
                  <a:schemeClr val="bg1"/>
                </a:solidFill>
                <a:latin typeface="Consolas" panose="020B0609020204030204" pitchFamily="49" charset="0"/>
              </a:rPr>
              <a:t>Kings and nations tremble at His voice</a:t>
            </a:r>
          </a:p>
          <a:p>
            <a:pPr marL="0" indent="0">
              <a:buNone/>
            </a:pPr>
            <a:r>
              <a:rPr lang="en-US" sz="2400" dirty="0">
                <a:solidFill>
                  <a:schemeClr val="accent4">
                    <a:lumMod val="40000"/>
                    <a:lumOff val="60000"/>
                  </a:schemeClr>
                </a:solidFill>
                <a:latin typeface="Consolas" panose="020B0609020204030204" pitchFamily="49" charset="0"/>
              </a:rPr>
              <a:t>Am           Em7        G</a:t>
            </a:r>
          </a:p>
          <a:p>
            <a:pPr marL="0" indent="0">
              <a:buNone/>
            </a:pPr>
            <a:r>
              <a:rPr lang="en-US" sz="2400" dirty="0">
                <a:solidFill>
                  <a:schemeClr val="bg1"/>
                </a:solidFill>
                <a:latin typeface="Consolas" panose="020B0609020204030204" pitchFamily="49" charset="0"/>
              </a:rPr>
              <a:t>All creation rises to rejoice</a:t>
            </a:r>
          </a:p>
        </p:txBody>
      </p:sp>
    </p:spTree>
    <p:extLst>
      <p:ext uri="{BB962C8B-B14F-4D97-AF65-F5344CB8AC3E}">
        <p14:creationId xmlns:p14="http://schemas.microsoft.com/office/powerpoint/2010/main" val="360875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F8ED4E5-9917-9B2A-2ACC-82E96C689E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A59AC7-2048-3F76-56DA-E794BC856ACA}"/>
              </a:ext>
            </a:extLst>
          </p:cNvPr>
          <p:cNvSpPr>
            <a:spLocks noGrp="1"/>
          </p:cNvSpPr>
          <p:nvPr>
            <p:ph type="title"/>
          </p:nvPr>
        </p:nvSpPr>
        <p:spPr>
          <a:xfrm>
            <a:off x="628650" y="894620"/>
            <a:ext cx="7886700" cy="806094"/>
          </a:xfrm>
        </p:spPr>
        <p:txBody>
          <a:bodyPr>
            <a:normAutofit/>
          </a:bodyPr>
          <a:lstStyle/>
          <a:p>
            <a:r>
              <a:rPr lang="en-US" sz="3600" b="1" u="sng" dirty="0">
                <a:solidFill>
                  <a:schemeClr val="bg1"/>
                </a:solidFill>
              </a:rPr>
              <a:t>Behold Our God</a:t>
            </a:r>
            <a:r>
              <a:rPr lang="en-US" sz="3600" b="1" dirty="0">
                <a:solidFill>
                  <a:schemeClr val="bg1"/>
                </a:solidFill>
              </a:rPr>
              <a:t>    </a:t>
            </a:r>
            <a:r>
              <a:rPr lang="en-US" sz="3000" dirty="0">
                <a:solidFill>
                  <a:schemeClr val="bg1"/>
                </a:solidFill>
              </a:rPr>
              <a:t>(chorus)</a:t>
            </a:r>
            <a:endParaRPr lang="en-US" sz="3600" dirty="0">
              <a:solidFill>
                <a:schemeClr val="bg1"/>
              </a:solidFill>
            </a:endParaRPr>
          </a:p>
        </p:txBody>
      </p:sp>
      <p:sp>
        <p:nvSpPr>
          <p:cNvPr id="3" name="Content Placeholder 2">
            <a:extLst>
              <a:ext uri="{FF2B5EF4-FFF2-40B4-BE49-F238E27FC236}">
                <a16:creationId xmlns:a16="http://schemas.microsoft.com/office/drawing/2014/main" id="{7BD1C3C4-8F08-8F6A-4E61-64C64770C35D}"/>
              </a:ext>
            </a:extLst>
          </p:cNvPr>
          <p:cNvSpPr>
            <a:spLocks noGrp="1"/>
          </p:cNvSpPr>
          <p:nvPr>
            <p:ph idx="1"/>
          </p:nvPr>
        </p:nvSpPr>
        <p:spPr>
          <a:xfrm>
            <a:off x="465083" y="1771653"/>
            <a:ext cx="8489731" cy="3963135"/>
          </a:xfrm>
        </p:spPr>
        <p:txBody>
          <a:bodyPr>
            <a:normAutofit/>
          </a:bodyPr>
          <a:lstStyle/>
          <a:p>
            <a:pPr marL="0" indent="0">
              <a:buNone/>
            </a:pPr>
            <a:r>
              <a:rPr lang="en-US" sz="2400" dirty="0">
                <a:solidFill>
                  <a:schemeClr val="accent4">
                    <a:lumMod val="40000"/>
                    <a:lumOff val="60000"/>
                  </a:schemeClr>
                </a:solidFill>
                <a:latin typeface="Consolas" panose="020B0609020204030204" pitchFamily="49" charset="0"/>
              </a:rPr>
              <a:t>  C    G/B  Am                F</a:t>
            </a:r>
          </a:p>
          <a:p>
            <a:pPr marL="0" indent="0">
              <a:buNone/>
            </a:pPr>
            <a:r>
              <a:rPr lang="en-US" sz="2400" dirty="0">
                <a:solidFill>
                  <a:schemeClr val="bg1"/>
                </a:solidFill>
                <a:latin typeface="Consolas" panose="020B0609020204030204" pitchFamily="49" charset="0"/>
              </a:rPr>
              <a:t>Behold our  God seated on His throne</a:t>
            </a:r>
          </a:p>
          <a:p>
            <a:pPr marL="0" indent="0">
              <a:buNone/>
            </a:pPr>
            <a:r>
              <a:rPr lang="en-US" sz="2400" dirty="0">
                <a:solidFill>
                  <a:schemeClr val="accent4">
                    <a:lumMod val="40000"/>
                    <a:lumOff val="60000"/>
                  </a:schemeClr>
                </a:solidFill>
                <a:latin typeface="Consolas" panose="020B0609020204030204" pitchFamily="49" charset="0"/>
              </a:rPr>
              <a:t>             C    G</a:t>
            </a:r>
          </a:p>
          <a:p>
            <a:pPr marL="0" indent="0">
              <a:buNone/>
            </a:pPr>
            <a:r>
              <a:rPr lang="en-US" sz="2400" dirty="0">
                <a:solidFill>
                  <a:schemeClr val="bg1"/>
                </a:solidFill>
                <a:latin typeface="Consolas" panose="020B0609020204030204" pitchFamily="49" charset="0"/>
              </a:rPr>
              <a:t>Come let us adore Him</a:t>
            </a:r>
          </a:p>
          <a:p>
            <a:pPr marL="0" indent="0">
              <a:buNone/>
            </a:pPr>
            <a:r>
              <a:rPr lang="en-US" sz="2400" dirty="0">
                <a:solidFill>
                  <a:schemeClr val="accent4">
                    <a:lumMod val="40000"/>
                    <a:lumOff val="60000"/>
                  </a:schemeClr>
                </a:solidFill>
                <a:latin typeface="Consolas" panose="020B0609020204030204" pitchFamily="49" charset="0"/>
              </a:rPr>
              <a:t>  C    G/B  Am                   F</a:t>
            </a:r>
          </a:p>
          <a:p>
            <a:pPr marL="0" indent="0">
              <a:buNone/>
            </a:pPr>
            <a:r>
              <a:rPr lang="en-US" sz="2400" dirty="0">
                <a:solidFill>
                  <a:schemeClr val="bg1"/>
                </a:solidFill>
                <a:latin typeface="Consolas" panose="020B0609020204030204" pitchFamily="49" charset="0"/>
              </a:rPr>
              <a:t>Behold our  King, nothing can compare</a:t>
            </a:r>
          </a:p>
          <a:p>
            <a:pPr marL="0" indent="0">
              <a:buNone/>
            </a:pPr>
            <a:r>
              <a:rPr lang="en-US" sz="2400" dirty="0">
                <a:solidFill>
                  <a:schemeClr val="accent4">
                    <a:lumMod val="40000"/>
                    <a:lumOff val="60000"/>
                  </a:schemeClr>
                </a:solidFill>
                <a:latin typeface="Consolas" panose="020B0609020204030204" pitchFamily="49" charset="0"/>
              </a:rPr>
              <a:t>             C  G  C      Em    C    Em</a:t>
            </a:r>
          </a:p>
          <a:p>
            <a:pPr marL="0" indent="0">
              <a:buNone/>
            </a:pPr>
            <a:r>
              <a:rPr lang="en-US" sz="2400" dirty="0">
                <a:solidFill>
                  <a:schemeClr val="bg1"/>
                </a:solidFill>
                <a:latin typeface="Consolas" panose="020B0609020204030204" pitchFamily="49" charset="0"/>
              </a:rPr>
              <a:t>Come let us adore  Him!</a:t>
            </a:r>
          </a:p>
        </p:txBody>
      </p:sp>
    </p:spTree>
    <p:extLst>
      <p:ext uri="{BB962C8B-B14F-4D97-AF65-F5344CB8AC3E}">
        <p14:creationId xmlns:p14="http://schemas.microsoft.com/office/powerpoint/2010/main" val="219722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611CC80-BDAB-D2C8-C849-2155E1BB62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80290-9D27-E385-4C29-B8CB6FA4EF04}"/>
              </a:ext>
            </a:extLst>
          </p:cNvPr>
          <p:cNvSpPr>
            <a:spLocks noGrp="1"/>
          </p:cNvSpPr>
          <p:nvPr>
            <p:ph type="title"/>
          </p:nvPr>
        </p:nvSpPr>
        <p:spPr>
          <a:xfrm>
            <a:off x="628650" y="894620"/>
            <a:ext cx="7886700" cy="806094"/>
          </a:xfrm>
        </p:spPr>
        <p:txBody>
          <a:bodyPr>
            <a:normAutofit/>
          </a:bodyPr>
          <a:lstStyle/>
          <a:p>
            <a:r>
              <a:rPr lang="en-US" sz="3600" b="1" u="sng" dirty="0">
                <a:solidFill>
                  <a:schemeClr val="bg1"/>
                </a:solidFill>
              </a:rPr>
              <a:t>Behold Our God</a:t>
            </a:r>
            <a:r>
              <a:rPr lang="en-US" sz="3600" b="1" dirty="0">
                <a:solidFill>
                  <a:schemeClr val="bg1"/>
                </a:solidFill>
              </a:rPr>
              <a:t>    </a:t>
            </a:r>
            <a:r>
              <a:rPr lang="en-US" sz="3000" dirty="0">
                <a:solidFill>
                  <a:schemeClr val="bg1"/>
                </a:solidFill>
              </a:rPr>
              <a:t>(verse 2)</a:t>
            </a:r>
            <a:endParaRPr lang="en-US" sz="3600" dirty="0">
              <a:solidFill>
                <a:schemeClr val="bg1"/>
              </a:solidFill>
            </a:endParaRPr>
          </a:p>
        </p:txBody>
      </p:sp>
      <p:sp>
        <p:nvSpPr>
          <p:cNvPr id="3" name="Content Placeholder 2">
            <a:extLst>
              <a:ext uri="{FF2B5EF4-FFF2-40B4-BE49-F238E27FC236}">
                <a16:creationId xmlns:a16="http://schemas.microsoft.com/office/drawing/2014/main" id="{B97011A2-03A5-386C-85FE-62A83B7EFF68}"/>
              </a:ext>
            </a:extLst>
          </p:cNvPr>
          <p:cNvSpPr>
            <a:spLocks noGrp="1"/>
          </p:cNvSpPr>
          <p:nvPr>
            <p:ph idx="1"/>
          </p:nvPr>
        </p:nvSpPr>
        <p:spPr>
          <a:xfrm>
            <a:off x="465083" y="1771653"/>
            <a:ext cx="8489731" cy="3963135"/>
          </a:xfrm>
        </p:spPr>
        <p:txBody>
          <a:bodyPr>
            <a:normAutofit/>
          </a:bodyPr>
          <a:lstStyle/>
          <a:p>
            <a:pPr marL="0" indent="0">
              <a:buNone/>
            </a:pPr>
            <a:r>
              <a:rPr lang="en-US" sz="2400" dirty="0">
                <a:solidFill>
                  <a:schemeClr val="accent4">
                    <a:lumMod val="40000"/>
                    <a:lumOff val="60000"/>
                  </a:schemeClr>
                </a:solidFill>
                <a:latin typeface="Consolas" panose="020B0609020204030204" pitchFamily="49" charset="0"/>
              </a:rPr>
              <a:t>C             Em</a:t>
            </a:r>
          </a:p>
          <a:p>
            <a:pPr marL="0" indent="0">
              <a:buNone/>
            </a:pPr>
            <a:r>
              <a:rPr lang="en-US" sz="2400" dirty="0">
                <a:solidFill>
                  <a:schemeClr val="bg1"/>
                </a:solidFill>
                <a:latin typeface="Consolas" panose="020B0609020204030204" pitchFamily="49" charset="0"/>
              </a:rPr>
              <a:t>Who has given counsel to the Lord?</a:t>
            </a:r>
          </a:p>
          <a:p>
            <a:pPr marL="0" indent="0">
              <a:buNone/>
            </a:pPr>
            <a:r>
              <a:rPr lang="en-US" sz="2400" dirty="0">
                <a:solidFill>
                  <a:schemeClr val="accent4">
                    <a:lumMod val="40000"/>
                    <a:lumOff val="60000"/>
                  </a:schemeClr>
                </a:solidFill>
                <a:latin typeface="Consolas" panose="020B0609020204030204" pitchFamily="49" charset="0"/>
              </a:rPr>
              <a:t>C                Em</a:t>
            </a:r>
          </a:p>
          <a:p>
            <a:pPr marL="0" indent="0">
              <a:buNone/>
            </a:pPr>
            <a:r>
              <a:rPr lang="en-US" sz="2400" dirty="0">
                <a:solidFill>
                  <a:schemeClr val="bg1"/>
                </a:solidFill>
                <a:latin typeface="Consolas" panose="020B0609020204030204" pitchFamily="49" charset="0"/>
              </a:rPr>
              <a:t>Who can question any of His words?</a:t>
            </a:r>
          </a:p>
          <a:p>
            <a:pPr marL="0" indent="0">
              <a:buNone/>
            </a:pPr>
            <a:r>
              <a:rPr lang="en-US" sz="2400" dirty="0">
                <a:solidFill>
                  <a:schemeClr val="accent4">
                    <a:lumMod val="40000"/>
                    <a:lumOff val="60000"/>
                  </a:schemeClr>
                </a:solidFill>
                <a:latin typeface="Consolas" panose="020B0609020204030204" pitchFamily="49" charset="0"/>
              </a:rPr>
              <a:t>F                 G</a:t>
            </a:r>
          </a:p>
          <a:p>
            <a:pPr marL="0" indent="0">
              <a:buNone/>
            </a:pPr>
            <a:r>
              <a:rPr lang="en-US" sz="2400" dirty="0">
                <a:solidFill>
                  <a:schemeClr val="bg1"/>
                </a:solidFill>
                <a:latin typeface="Consolas" panose="020B0609020204030204" pitchFamily="49" charset="0"/>
              </a:rPr>
              <a:t>Who can teach the one who knows all things?</a:t>
            </a:r>
          </a:p>
          <a:p>
            <a:pPr marL="0" indent="0">
              <a:buNone/>
            </a:pPr>
            <a:r>
              <a:rPr lang="en-US" sz="2400" dirty="0">
                <a:solidFill>
                  <a:schemeClr val="accent4">
                    <a:lumMod val="40000"/>
                    <a:lumOff val="60000"/>
                  </a:schemeClr>
                </a:solidFill>
                <a:latin typeface="Consolas" panose="020B0609020204030204" pitchFamily="49" charset="0"/>
              </a:rPr>
              <a:t>Am             Em7              G</a:t>
            </a:r>
          </a:p>
          <a:p>
            <a:pPr marL="0" indent="0">
              <a:buNone/>
            </a:pPr>
            <a:r>
              <a:rPr lang="en-US" sz="2400" dirty="0">
                <a:solidFill>
                  <a:schemeClr val="bg1"/>
                </a:solidFill>
                <a:latin typeface="Consolas" panose="020B0609020204030204" pitchFamily="49" charset="0"/>
              </a:rPr>
              <a:t>Who can fathom all his wondrous deeds?</a:t>
            </a:r>
          </a:p>
        </p:txBody>
      </p:sp>
    </p:spTree>
    <p:extLst>
      <p:ext uri="{BB962C8B-B14F-4D97-AF65-F5344CB8AC3E}">
        <p14:creationId xmlns:p14="http://schemas.microsoft.com/office/powerpoint/2010/main" val="4202054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5D0BA00-7B1E-B262-C9C7-B8ACE92E4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BA7D52-951C-CC9B-4C37-2B2EB0D4DDA5}"/>
              </a:ext>
            </a:extLst>
          </p:cNvPr>
          <p:cNvSpPr>
            <a:spLocks noGrp="1"/>
          </p:cNvSpPr>
          <p:nvPr>
            <p:ph type="title"/>
          </p:nvPr>
        </p:nvSpPr>
        <p:spPr>
          <a:xfrm>
            <a:off x="628650" y="894620"/>
            <a:ext cx="7886700" cy="806094"/>
          </a:xfrm>
        </p:spPr>
        <p:txBody>
          <a:bodyPr>
            <a:normAutofit/>
          </a:bodyPr>
          <a:lstStyle/>
          <a:p>
            <a:r>
              <a:rPr lang="en-US" sz="3600" b="1" u="sng" dirty="0">
                <a:solidFill>
                  <a:schemeClr val="bg1"/>
                </a:solidFill>
              </a:rPr>
              <a:t>Behold Our God</a:t>
            </a:r>
            <a:r>
              <a:rPr lang="en-US" sz="3600" b="1" dirty="0">
                <a:solidFill>
                  <a:schemeClr val="bg1"/>
                </a:solidFill>
              </a:rPr>
              <a:t>    </a:t>
            </a:r>
            <a:r>
              <a:rPr lang="en-US" sz="3000" dirty="0">
                <a:solidFill>
                  <a:schemeClr val="bg1"/>
                </a:solidFill>
              </a:rPr>
              <a:t>(chorus)</a:t>
            </a:r>
            <a:endParaRPr lang="en-US" sz="3600" dirty="0">
              <a:solidFill>
                <a:schemeClr val="bg1"/>
              </a:solidFill>
            </a:endParaRPr>
          </a:p>
        </p:txBody>
      </p:sp>
      <p:sp>
        <p:nvSpPr>
          <p:cNvPr id="3" name="Content Placeholder 2">
            <a:extLst>
              <a:ext uri="{FF2B5EF4-FFF2-40B4-BE49-F238E27FC236}">
                <a16:creationId xmlns:a16="http://schemas.microsoft.com/office/drawing/2014/main" id="{6D782B27-F094-104E-8580-AE56B5B41A94}"/>
              </a:ext>
            </a:extLst>
          </p:cNvPr>
          <p:cNvSpPr>
            <a:spLocks noGrp="1"/>
          </p:cNvSpPr>
          <p:nvPr>
            <p:ph idx="1"/>
          </p:nvPr>
        </p:nvSpPr>
        <p:spPr>
          <a:xfrm>
            <a:off x="465083" y="1771653"/>
            <a:ext cx="8489731" cy="3963135"/>
          </a:xfrm>
        </p:spPr>
        <p:txBody>
          <a:bodyPr>
            <a:normAutofit/>
          </a:bodyPr>
          <a:lstStyle/>
          <a:p>
            <a:pPr marL="0" indent="0">
              <a:buNone/>
            </a:pPr>
            <a:r>
              <a:rPr lang="en-US" sz="2400" dirty="0">
                <a:solidFill>
                  <a:schemeClr val="accent4">
                    <a:lumMod val="40000"/>
                    <a:lumOff val="60000"/>
                  </a:schemeClr>
                </a:solidFill>
                <a:latin typeface="Consolas" panose="020B0609020204030204" pitchFamily="49" charset="0"/>
              </a:rPr>
              <a:t>  C    G/B  Am                F</a:t>
            </a:r>
          </a:p>
          <a:p>
            <a:pPr marL="0" indent="0">
              <a:buNone/>
            </a:pPr>
            <a:r>
              <a:rPr lang="en-US" sz="2400" dirty="0">
                <a:solidFill>
                  <a:schemeClr val="bg1"/>
                </a:solidFill>
                <a:latin typeface="Consolas" panose="020B0609020204030204" pitchFamily="49" charset="0"/>
              </a:rPr>
              <a:t>Behold our  God seated on His throne</a:t>
            </a:r>
          </a:p>
          <a:p>
            <a:pPr marL="0" indent="0">
              <a:buNone/>
            </a:pPr>
            <a:r>
              <a:rPr lang="en-US" sz="2400" dirty="0">
                <a:solidFill>
                  <a:schemeClr val="accent4">
                    <a:lumMod val="40000"/>
                    <a:lumOff val="60000"/>
                  </a:schemeClr>
                </a:solidFill>
                <a:latin typeface="Consolas" panose="020B0609020204030204" pitchFamily="49" charset="0"/>
              </a:rPr>
              <a:t>             C    G</a:t>
            </a:r>
          </a:p>
          <a:p>
            <a:pPr marL="0" indent="0">
              <a:buNone/>
            </a:pPr>
            <a:r>
              <a:rPr lang="en-US" sz="2400" dirty="0">
                <a:solidFill>
                  <a:schemeClr val="bg1"/>
                </a:solidFill>
                <a:latin typeface="Consolas" panose="020B0609020204030204" pitchFamily="49" charset="0"/>
              </a:rPr>
              <a:t>Come let us adore Him</a:t>
            </a:r>
          </a:p>
          <a:p>
            <a:pPr marL="0" indent="0">
              <a:buNone/>
            </a:pPr>
            <a:r>
              <a:rPr lang="en-US" sz="2400" dirty="0">
                <a:solidFill>
                  <a:schemeClr val="accent4">
                    <a:lumMod val="40000"/>
                    <a:lumOff val="60000"/>
                  </a:schemeClr>
                </a:solidFill>
                <a:latin typeface="Consolas" panose="020B0609020204030204" pitchFamily="49" charset="0"/>
              </a:rPr>
              <a:t>  C    G/B  Am                   F</a:t>
            </a:r>
          </a:p>
          <a:p>
            <a:pPr marL="0" indent="0">
              <a:buNone/>
            </a:pPr>
            <a:r>
              <a:rPr lang="en-US" sz="2400" dirty="0">
                <a:solidFill>
                  <a:schemeClr val="bg1"/>
                </a:solidFill>
                <a:latin typeface="Consolas" panose="020B0609020204030204" pitchFamily="49" charset="0"/>
              </a:rPr>
              <a:t>Behold our  King, nothing can compare</a:t>
            </a:r>
          </a:p>
          <a:p>
            <a:pPr marL="0" indent="0">
              <a:buNone/>
            </a:pPr>
            <a:r>
              <a:rPr lang="en-US" sz="2400" dirty="0">
                <a:solidFill>
                  <a:schemeClr val="accent4">
                    <a:lumMod val="40000"/>
                    <a:lumOff val="60000"/>
                  </a:schemeClr>
                </a:solidFill>
                <a:latin typeface="Consolas" panose="020B0609020204030204" pitchFamily="49" charset="0"/>
              </a:rPr>
              <a:t>             C  G  C      Em    C    Em</a:t>
            </a:r>
          </a:p>
          <a:p>
            <a:pPr marL="0" indent="0">
              <a:buNone/>
            </a:pPr>
            <a:r>
              <a:rPr lang="en-US" sz="2400" dirty="0">
                <a:solidFill>
                  <a:schemeClr val="bg1"/>
                </a:solidFill>
                <a:latin typeface="Consolas" panose="020B0609020204030204" pitchFamily="49" charset="0"/>
              </a:rPr>
              <a:t>Come let us adore  Him!</a:t>
            </a:r>
          </a:p>
        </p:txBody>
      </p:sp>
    </p:spTree>
    <p:extLst>
      <p:ext uri="{BB962C8B-B14F-4D97-AF65-F5344CB8AC3E}">
        <p14:creationId xmlns:p14="http://schemas.microsoft.com/office/powerpoint/2010/main" val="703145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F207EC1-344F-5540-FC40-6116E7CAE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1AD728-6A99-6CB0-DA2A-8DC6FF3A56B9}"/>
              </a:ext>
            </a:extLst>
          </p:cNvPr>
          <p:cNvSpPr>
            <a:spLocks noGrp="1"/>
          </p:cNvSpPr>
          <p:nvPr>
            <p:ph type="title"/>
          </p:nvPr>
        </p:nvSpPr>
        <p:spPr>
          <a:xfrm>
            <a:off x="628650" y="894620"/>
            <a:ext cx="7886700" cy="806094"/>
          </a:xfrm>
        </p:spPr>
        <p:txBody>
          <a:bodyPr>
            <a:normAutofit/>
          </a:bodyPr>
          <a:lstStyle/>
          <a:p>
            <a:r>
              <a:rPr lang="en-US" sz="3600" b="1" u="sng" dirty="0">
                <a:solidFill>
                  <a:schemeClr val="bg1"/>
                </a:solidFill>
              </a:rPr>
              <a:t>Behold Our God</a:t>
            </a:r>
            <a:r>
              <a:rPr lang="en-US" sz="3600" b="1" dirty="0">
                <a:solidFill>
                  <a:schemeClr val="bg1"/>
                </a:solidFill>
              </a:rPr>
              <a:t>    </a:t>
            </a:r>
            <a:r>
              <a:rPr lang="en-US" sz="3000" dirty="0">
                <a:solidFill>
                  <a:schemeClr val="bg1"/>
                </a:solidFill>
              </a:rPr>
              <a:t>(verse 3)</a:t>
            </a:r>
            <a:endParaRPr lang="en-US" sz="3600" dirty="0">
              <a:solidFill>
                <a:schemeClr val="bg1"/>
              </a:solidFill>
            </a:endParaRPr>
          </a:p>
        </p:txBody>
      </p:sp>
      <p:sp>
        <p:nvSpPr>
          <p:cNvPr id="3" name="Content Placeholder 2">
            <a:extLst>
              <a:ext uri="{FF2B5EF4-FFF2-40B4-BE49-F238E27FC236}">
                <a16:creationId xmlns:a16="http://schemas.microsoft.com/office/drawing/2014/main" id="{83F752D1-65E9-A508-3279-8401B9B5188C}"/>
              </a:ext>
            </a:extLst>
          </p:cNvPr>
          <p:cNvSpPr>
            <a:spLocks noGrp="1"/>
          </p:cNvSpPr>
          <p:nvPr>
            <p:ph idx="1"/>
          </p:nvPr>
        </p:nvSpPr>
        <p:spPr>
          <a:xfrm>
            <a:off x="465083" y="1771653"/>
            <a:ext cx="8489731" cy="3963135"/>
          </a:xfrm>
        </p:spPr>
        <p:txBody>
          <a:bodyPr>
            <a:normAutofit/>
          </a:bodyPr>
          <a:lstStyle/>
          <a:p>
            <a:pPr marL="0" indent="0">
              <a:buNone/>
            </a:pPr>
            <a:r>
              <a:rPr lang="en-US" sz="2400" dirty="0">
                <a:solidFill>
                  <a:schemeClr val="accent4">
                    <a:lumMod val="40000"/>
                    <a:lumOff val="60000"/>
                  </a:schemeClr>
                </a:solidFill>
                <a:latin typeface="Consolas" panose="020B0609020204030204" pitchFamily="49" charset="0"/>
              </a:rPr>
              <a:t>C                Em</a:t>
            </a:r>
          </a:p>
          <a:p>
            <a:pPr marL="0" indent="0">
              <a:buNone/>
            </a:pPr>
            <a:r>
              <a:rPr lang="en-US" sz="2400" dirty="0">
                <a:solidFill>
                  <a:schemeClr val="bg1"/>
                </a:solidFill>
                <a:latin typeface="Consolas" panose="020B0609020204030204" pitchFamily="49" charset="0"/>
              </a:rPr>
              <a:t>Who has felt the nails upon His hands</a:t>
            </a:r>
          </a:p>
          <a:p>
            <a:pPr marL="0" indent="0">
              <a:buNone/>
            </a:pPr>
            <a:r>
              <a:rPr lang="en-US" sz="2400" dirty="0">
                <a:solidFill>
                  <a:schemeClr val="accent4">
                    <a:lumMod val="40000"/>
                    <a:lumOff val="60000"/>
                  </a:schemeClr>
                </a:solidFill>
                <a:latin typeface="Consolas" panose="020B0609020204030204" pitchFamily="49" charset="0"/>
              </a:rPr>
              <a:t>C               Em</a:t>
            </a:r>
          </a:p>
          <a:p>
            <a:pPr marL="0" indent="0">
              <a:buNone/>
            </a:pPr>
            <a:r>
              <a:rPr lang="en-US" sz="2400" dirty="0">
                <a:solidFill>
                  <a:schemeClr val="bg1"/>
                </a:solidFill>
                <a:latin typeface="Consolas" panose="020B0609020204030204" pitchFamily="49" charset="0"/>
              </a:rPr>
              <a:t>Bearing all the guilt of sinful man?</a:t>
            </a:r>
          </a:p>
          <a:p>
            <a:pPr marL="0" indent="0">
              <a:buNone/>
            </a:pPr>
            <a:r>
              <a:rPr lang="en-US" sz="2400" dirty="0">
                <a:solidFill>
                  <a:schemeClr val="accent4">
                    <a:lumMod val="40000"/>
                    <a:lumOff val="60000"/>
                  </a:schemeClr>
                </a:solidFill>
                <a:latin typeface="Consolas" panose="020B0609020204030204" pitchFamily="49" charset="0"/>
              </a:rPr>
              <a:t>F            G</a:t>
            </a:r>
          </a:p>
          <a:p>
            <a:pPr marL="0" indent="0">
              <a:buNone/>
            </a:pPr>
            <a:r>
              <a:rPr lang="en-US" sz="2400" dirty="0">
                <a:solidFill>
                  <a:schemeClr val="bg1"/>
                </a:solidFill>
                <a:latin typeface="Consolas" panose="020B0609020204030204" pitchFamily="49" charset="0"/>
              </a:rPr>
              <a:t>God eternal, humbled to the grave</a:t>
            </a:r>
          </a:p>
          <a:p>
            <a:pPr marL="0" indent="0">
              <a:buNone/>
            </a:pPr>
            <a:r>
              <a:rPr lang="en-US" sz="2400" dirty="0">
                <a:solidFill>
                  <a:schemeClr val="accent4">
                    <a:lumMod val="40000"/>
                    <a:lumOff val="60000"/>
                  </a:schemeClr>
                </a:solidFill>
                <a:latin typeface="Consolas" panose="020B0609020204030204" pitchFamily="49" charset="0"/>
              </a:rPr>
              <a:t>Am             Em7          G</a:t>
            </a:r>
          </a:p>
          <a:p>
            <a:pPr marL="0" indent="0">
              <a:buNone/>
            </a:pPr>
            <a:r>
              <a:rPr lang="en-US" sz="2400" dirty="0">
                <a:solidFill>
                  <a:schemeClr val="bg1"/>
                </a:solidFill>
                <a:latin typeface="Consolas" panose="020B0609020204030204" pitchFamily="49" charset="0"/>
              </a:rPr>
              <a:t>Jesus, Savior, risen now to reign</a:t>
            </a:r>
          </a:p>
        </p:txBody>
      </p:sp>
    </p:spTree>
    <p:extLst>
      <p:ext uri="{BB962C8B-B14F-4D97-AF65-F5344CB8AC3E}">
        <p14:creationId xmlns:p14="http://schemas.microsoft.com/office/powerpoint/2010/main" val="1550202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D8C5552-0A41-EACE-E12D-01AC3D5172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297C5C-2740-D052-1DD6-7013785B5657}"/>
              </a:ext>
            </a:extLst>
          </p:cNvPr>
          <p:cNvSpPr>
            <a:spLocks noGrp="1"/>
          </p:cNvSpPr>
          <p:nvPr>
            <p:ph type="title"/>
          </p:nvPr>
        </p:nvSpPr>
        <p:spPr>
          <a:xfrm>
            <a:off x="628650" y="894620"/>
            <a:ext cx="7886700" cy="806094"/>
          </a:xfrm>
        </p:spPr>
        <p:txBody>
          <a:bodyPr>
            <a:normAutofit/>
          </a:bodyPr>
          <a:lstStyle/>
          <a:p>
            <a:r>
              <a:rPr lang="en-US" sz="3600" b="1" u="sng" dirty="0">
                <a:solidFill>
                  <a:schemeClr val="bg1"/>
                </a:solidFill>
              </a:rPr>
              <a:t>Behold Our God</a:t>
            </a:r>
            <a:r>
              <a:rPr lang="en-US" sz="3600" b="1" dirty="0">
                <a:solidFill>
                  <a:schemeClr val="bg1"/>
                </a:solidFill>
              </a:rPr>
              <a:t>    </a:t>
            </a:r>
            <a:r>
              <a:rPr lang="en-US" sz="3000" dirty="0">
                <a:solidFill>
                  <a:schemeClr val="bg1"/>
                </a:solidFill>
              </a:rPr>
              <a:t>(chorus)</a:t>
            </a:r>
            <a:endParaRPr lang="en-US" sz="3600" dirty="0">
              <a:solidFill>
                <a:schemeClr val="bg1"/>
              </a:solidFill>
            </a:endParaRPr>
          </a:p>
        </p:txBody>
      </p:sp>
      <p:sp>
        <p:nvSpPr>
          <p:cNvPr id="3" name="Content Placeholder 2">
            <a:extLst>
              <a:ext uri="{FF2B5EF4-FFF2-40B4-BE49-F238E27FC236}">
                <a16:creationId xmlns:a16="http://schemas.microsoft.com/office/drawing/2014/main" id="{99A79C7F-A373-02FA-23AE-98498CCB4829}"/>
              </a:ext>
            </a:extLst>
          </p:cNvPr>
          <p:cNvSpPr>
            <a:spLocks noGrp="1"/>
          </p:cNvSpPr>
          <p:nvPr>
            <p:ph idx="1"/>
          </p:nvPr>
        </p:nvSpPr>
        <p:spPr>
          <a:xfrm>
            <a:off x="465083" y="1771653"/>
            <a:ext cx="8489731" cy="3963135"/>
          </a:xfrm>
        </p:spPr>
        <p:txBody>
          <a:bodyPr>
            <a:normAutofit/>
          </a:bodyPr>
          <a:lstStyle/>
          <a:p>
            <a:pPr marL="0" indent="0">
              <a:buNone/>
            </a:pPr>
            <a:r>
              <a:rPr lang="en-US" sz="2400" dirty="0">
                <a:solidFill>
                  <a:schemeClr val="accent4">
                    <a:lumMod val="40000"/>
                    <a:lumOff val="60000"/>
                  </a:schemeClr>
                </a:solidFill>
                <a:latin typeface="Consolas" panose="020B0609020204030204" pitchFamily="49" charset="0"/>
              </a:rPr>
              <a:t>  C    G/B  Am                F</a:t>
            </a:r>
          </a:p>
          <a:p>
            <a:pPr marL="0" indent="0">
              <a:buNone/>
            </a:pPr>
            <a:r>
              <a:rPr lang="en-US" sz="2400" dirty="0">
                <a:solidFill>
                  <a:schemeClr val="bg1"/>
                </a:solidFill>
                <a:latin typeface="Consolas" panose="020B0609020204030204" pitchFamily="49" charset="0"/>
              </a:rPr>
              <a:t>Behold our  God seated on His throne</a:t>
            </a:r>
          </a:p>
          <a:p>
            <a:pPr marL="0" indent="0">
              <a:buNone/>
            </a:pPr>
            <a:r>
              <a:rPr lang="en-US" sz="2400" dirty="0">
                <a:solidFill>
                  <a:schemeClr val="accent4">
                    <a:lumMod val="40000"/>
                    <a:lumOff val="60000"/>
                  </a:schemeClr>
                </a:solidFill>
                <a:latin typeface="Consolas" panose="020B0609020204030204" pitchFamily="49" charset="0"/>
              </a:rPr>
              <a:t>             C    G</a:t>
            </a:r>
          </a:p>
          <a:p>
            <a:pPr marL="0" indent="0">
              <a:buNone/>
            </a:pPr>
            <a:r>
              <a:rPr lang="en-US" sz="2400" dirty="0">
                <a:solidFill>
                  <a:schemeClr val="bg1"/>
                </a:solidFill>
                <a:latin typeface="Consolas" panose="020B0609020204030204" pitchFamily="49" charset="0"/>
              </a:rPr>
              <a:t>Come let us adore Him</a:t>
            </a:r>
          </a:p>
          <a:p>
            <a:pPr marL="0" indent="0">
              <a:buNone/>
            </a:pPr>
            <a:r>
              <a:rPr lang="en-US" sz="2400" dirty="0">
                <a:solidFill>
                  <a:schemeClr val="accent4">
                    <a:lumMod val="40000"/>
                    <a:lumOff val="60000"/>
                  </a:schemeClr>
                </a:solidFill>
                <a:latin typeface="Consolas" panose="020B0609020204030204" pitchFamily="49" charset="0"/>
              </a:rPr>
              <a:t>  C    G/B  Am                   F</a:t>
            </a:r>
          </a:p>
          <a:p>
            <a:pPr marL="0" indent="0">
              <a:buNone/>
            </a:pPr>
            <a:r>
              <a:rPr lang="en-US" sz="2400" dirty="0">
                <a:solidFill>
                  <a:schemeClr val="bg1"/>
                </a:solidFill>
                <a:latin typeface="Consolas" panose="020B0609020204030204" pitchFamily="49" charset="0"/>
              </a:rPr>
              <a:t>Behold our  King, nothing can compare</a:t>
            </a:r>
          </a:p>
          <a:p>
            <a:pPr marL="0" indent="0">
              <a:buNone/>
            </a:pPr>
            <a:r>
              <a:rPr lang="en-US" sz="2400" dirty="0">
                <a:solidFill>
                  <a:schemeClr val="accent4">
                    <a:lumMod val="40000"/>
                    <a:lumOff val="60000"/>
                  </a:schemeClr>
                </a:solidFill>
                <a:latin typeface="Consolas" panose="020B0609020204030204" pitchFamily="49" charset="0"/>
              </a:rPr>
              <a:t>             C  G  C      Em    C    Em</a:t>
            </a:r>
          </a:p>
          <a:p>
            <a:pPr marL="0" indent="0">
              <a:buNone/>
            </a:pPr>
            <a:r>
              <a:rPr lang="en-US" sz="2400" dirty="0">
                <a:solidFill>
                  <a:schemeClr val="bg1"/>
                </a:solidFill>
                <a:latin typeface="Consolas" panose="020B0609020204030204" pitchFamily="49" charset="0"/>
              </a:rPr>
              <a:t>Come let us adore  Him!</a:t>
            </a:r>
          </a:p>
        </p:txBody>
      </p:sp>
    </p:spTree>
    <p:extLst>
      <p:ext uri="{BB962C8B-B14F-4D97-AF65-F5344CB8AC3E}">
        <p14:creationId xmlns:p14="http://schemas.microsoft.com/office/powerpoint/2010/main" val="2291606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223E22E-9EDA-6DE6-2E26-8F14ABA6D2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E90DA-0BFE-A3C4-C679-5B5190065E08}"/>
              </a:ext>
            </a:extLst>
          </p:cNvPr>
          <p:cNvSpPr>
            <a:spLocks noGrp="1"/>
          </p:cNvSpPr>
          <p:nvPr>
            <p:ph type="title"/>
          </p:nvPr>
        </p:nvSpPr>
        <p:spPr>
          <a:xfrm>
            <a:off x="628650" y="894620"/>
            <a:ext cx="7886700" cy="806094"/>
          </a:xfrm>
        </p:spPr>
        <p:txBody>
          <a:bodyPr>
            <a:normAutofit/>
          </a:bodyPr>
          <a:lstStyle/>
          <a:p>
            <a:r>
              <a:rPr lang="en-US" sz="3600" b="1" u="sng" dirty="0">
                <a:solidFill>
                  <a:schemeClr val="bg1"/>
                </a:solidFill>
              </a:rPr>
              <a:t>Behold Our God</a:t>
            </a:r>
            <a:r>
              <a:rPr lang="en-US" sz="3600" b="1" dirty="0">
                <a:solidFill>
                  <a:schemeClr val="bg1"/>
                </a:solidFill>
              </a:rPr>
              <a:t>    </a:t>
            </a:r>
            <a:r>
              <a:rPr lang="en-US" sz="3000" dirty="0">
                <a:solidFill>
                  <a:schemeClr val="bg1"/>
                </a:solidFill>
              </a:rPr>
              <a:t>(bridge)</a:t>
            </a:r>
            <a:endParaRPr lang="en-US" sz="3600" dirty="0">
              <a:solidFill>
                <a:schemeClr val="bg1"/>
              </a:solidFill>
            </a:endParaRPr>
          </a:p>
        </p:txBody>
      </p:sp>
      <p:sp>
        <p:nvSpPr>
          <p:cNvPr id="3" name="Content Placeholder 2">
            <a:extLst>
              <a:ext uri="{FF2B5EF4-FFF2-40B4-BE49-F238E27FC236}">
                <a16:creationId xmlns:a16="http://schemas.microsoft.com/office/drawing/2014/main" id="{1E585E21-1132-D300-27C0-F929FBE4AE8E}"/>
              </a:ext>
            </a:extLst>
          </p:cNvPr>
          <p:cNvSpPr>
            <a:spLocks noGrp="1"/>
          </p:cNvSpPr>
          <p:nvPr>
            <p:ph idx="1"/>
          </p:nvPr>
        </p:nvSpPr>
        <p:spPr>
          <a:xfrm>
            <a:off x="465083" y="1637643"/>
            <a:ext cx="8489731" cy="4209393"/>
          </a:xfrm>
        </p:spPr>
        <p:txBody>
          <a:bodyPr>
            <a:normAutofit fontScale="85000" lnSpcReduction="20000"/>
          </a:bodyPr>
          <a:lstStyle/>
          <a:p>
            <a:pPr marL="0" indent="0">
              <a:buNone/>
            </a:pPr>
            <a:r>
              <a:rPr lang="en-US" sz="2400" dirty="0">
                <a:solidFill>
                  <a:schemeClr val="accent4">
                    <a:lumMod val="40000"/>
                    <a:lumOff val="60000"/>
                  </a:schemeClr>
                </a:solidFill>
                <a:latin typeface="Consolas" panose="020B0609020204030204" pitchFamily="49" charset="0"/>
              </a:rPr>
              <a:t>C                 F/C</a:t>
            </a:r>
          </a:p>
          <a:p>
            <a:pPr marL="0" indent="0">
              <a:buNone/>
            </a:pPr>
            <a:r>
              <a:rPr lang="en-US" sz="2400" dirty="0">
                <a:solidFill>
                  <a:schemeClr val="bg1"/>
                </a:solidFill>
                <a:latin typeface="Consolas" panose="020B0609020204030204" pitchFamily="49" charset="0"/>
              </a:rPr>
              <a:t>You will reign forever! </a:t>
            </a:r>
          </a:p>
          <a:p>
            <a:pPr marL="0" indent="0">
              <a:buNone/>
            </a:pPr>
            <a:r>
              <a:rPr lang="en-US" sz="2400" dirty="0">
                <a:solidFill>
                  <a:schemeClr val="bg1"/>
                </a:solidFill>
                <a:latin typeface="Consolas" panose="020B0609020204030204" pitchFamily="49" charset="0"/>
              </a:rPr>
              <a:t>                 (Let Your glory fill the earth)</a:t>
            </a:r>
          </a:p>
          <a:p>
            <a:pPr marL="0" indent="0">
              <a:buNone/>
            </a:pPr>
            <a:r>
              <a:rPr lang="en-US" sz="2400" dirty="0">
                <a:solidFill>
                  <a:schemeClr val="accent4">
                    <a:lumMod val="40000"/>
                    <a:lumOff val="60000"/>
                  </a:schemeClr>
                </a:solidFill>
                <a:latin typeface="Consolas" panose="020B0609020204030204" pitchFamily="49" charset="0"/>
              </a:rPr>
              <a:t>C                 F/C</a:t>
            </a:r>
          </a:p>
          <a:p>
            <a:pPr marL="0" indent="0">
              <a:buNone/>
            </a:pPr>
            <a:r>
              <a:rPr lang="en-US" sz="2400" dirty="0">
                <a:solidFill>
                  <a:schemeClr val="bg1"/>
                </a:solidFill>
                <a:latin typeface="Consolas" panose="020B0609020204030204" pitchFamily="49" charset="0"/>
              </a:rPr>
              <a:t>You will reign forever!</a:t>
            </a:r>
          </a:p>
          <a:p>
            <a:pPr marL="0" indent="0">
              <a:buNone/>
            </a:pPr>
            <a:r>
              <a:rPr lang="en-US" sz="2400" dirty="0">
                <a:solidFill>
                  <a:schemeClr val="bg1"/>
                </a:solidFill>
                <a:latin typeface="Consolas" panose="020B0609020204030204" pitchFamily="49" charset="0"/>
              </a:rPr>
              <a:t>                 (Let your glory fill the earth)</a:t>
            </a:r>
          </a:p>
          <a:p>
            <a:pPr marL="0" indent="0">
              <a:buNone/>
            </a:pPr>
            <a:r>
              <a:rPr lang="en-US" sz="2400" dirty="0">
                <a:solidFill>
                  <a:schemeClr val="accent4">
                    <a:lumMod val="40000"/>
                    <a:lumOff val="60000"/>
                  </a:schemeClr>
                </a:solidFill>
                <a:latin typeface="Consolas" panose="020B0609020204030204" pitchFamily="49" charset="0"/>
              </a:rPr>
              <a:t>Am7               F/C</a:t>
            </a:r>
          </a:p>
          <a:p>
            <a:pPr marL="0" indent="0">
              <a:buNone/>
            </a:pPr>
            <a:r>
              <a:rPr lang="en-US" sz="2400" dirty="0">
                <a:solidFill>
                  <a:schemeClr val="bg1"/>
                </a:solidFill>
                <a:latin typeface="Consolas" panose="020B0609020204030204" pitchFamily="49" charset="0"/>
              </a:rPr>
              <a:t>You will reign forever!</a:t>
            </a:r>
          </a:p>
          <a:p>
            <a:pPr marL="0" indent="0">
              <a:buNone/>
            </a:pPr>
            <a:r>
              <a:rPr lang="en-US" sz="2400" dirty="0">
                <a:solidFill>
                  <a:schemeClr val="bg1"/>
                </a:solidFill>
                <a:latin typeface="Consolas" panose="020B0609020204030204" pitchFamily="49" charset="0"/>
              </a:rPr>
              <a:t>                 (Let your glory fill the earth)</a:t>
            </a:r>
          </a:p>
          <a:p>
            <a:pPr marL="0" indent="0">
              <a:buNone/>
            </a:pPr>
            <a:r>
              <a:rPr lang="en-US" sz="2400" dirty="0">
                <a:solidFill>
                  <a:schemeClr val="accent4">
                    <a:lumMod val="40000"/>
                    <a:lumOff val="60000"/>
                  </a:schemeClr>
                </a:solidFill>
                <a:latin typeface="Consolas" panose="020B0609020204030204" pitchFamily="49" charset="0"/>
              </a:rPr>
              <a:t>Am7               F/C</a:t>
            </a:r>
          </a:p>
          <a:p>
            <a:pPr marL="0" indent="0">
              <a:buNone/>
            </a:pPr>
            <a:r>
              <a:rPr lang="en-US" sz="2400" dirty="0">
                <a:solidFill>
                  <a:schemeClr val="bg1"/>
                </a:solidFill>
                <a:latin typeface="Consolas" panose="020B0609020204030204" pitchFamily="49" charset="0"/>
              </a:rPr>
              <a:t>You will reign forever! </a:t>
            </a:r>
          </a:p>
          <a:p>
            <a:pPr marL="0" indent="0">
              <a:buNone/>
            </a:pPr>
            <a:r>
              <a:rPr lang="en-US" sz="2400" dirty="0">
                <a:solidFill>
                  <a:schemeClr val="bg1"/>
                </a:solidFill>
                <a:latin typeface="Consolas" panose="020B0609020204030204" pitchFamily="49" charset="0"/>
              </a:rPr>
              <a:t>                 (Let your glory fill)</a:t>
            </a:r>
          </a:p>
        </p:txBody>
      </p:sp>
    </p:spTree>
    <p:extLst>
      <p:ext uri="{BB962C8B-B14F-4D97-AF65-F5344CB8AC3E}">
        <p14:creationId xmlns:p14="http://schemas.microsoft.com/office/powerpoint/2010/main" val="3176230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465C1-1A03-39A7-8AA7-033FACA848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469A6-D040-6D6C-D56A-C1ACC57A2F6C}"/>
              </a:ext>
            </a:extLst>
          </p:cNvPr>
          <p:cNvSpPr>
            <a:spLocks noGrp="1"/>
          </p:cNvSpPr>
          <p:nvPr>
            <p:ph type="title"/>
          </p:nvPr>
        </p:nvSpPr>
        <p:spPr>
          <a:xfrm>
            <a:off x="628650" y="118629"/>
            <a:ext cx="7886700" cy="763960"/>
          </a:xfrm>
        </p:spPr>
        <p:txBody>
          <a:bodyPr>
            <a:normAutofit/>
          </a:bodyPr>
          <a:lstStyle/>
          <a:p>
            <a:pPr algn="ctr"/>
            <a:r>
              <a:rPr lang="en-US" b="1" u="sng" dirty="0"/>
              <a:t>The Book of Romans</a:t>
            </a:r>
          </a:p>
        </p:txBody>
      </p:sp>
      <p:sp>
        <p:nvSpPr>
          <p:cNvPr id="7" name="Content Placeholder 6">
            <a:extLst>
              <a:ext uri="{FF2B5EF4-FFF2-40B4-BE49-F238E27FC236}">
                <a16:creationId xmlns:a16="http://schemas.microsoft.com/office/drawing/2014/main" id="{978D161D-98E6-981C-F685-AC6A107C5FEF}"/>
              </a:ext>
            </a:extLst>
          </p:cNvPr>
          <p:cNvSpPr>
            <a:spLocks noGrp="1"/>
          </p:cNvSpPr>
          <p:nvPr>
            <p:ph idx="1"/>
          </p:nvPr>
        </p:nvSpPr>
        <p:spPr>
          <a:xfrm>
            <a:off x="141316" y="1026143"/>
            <a:ext cx="8910083" cy="5617723"/>
          </a:xfrm>
        </p:spPr>
        <p:txBody>
          <a:bodyPr>
            <a:normAutofit/>
          </a:bodyPr>
          <a:lstStyle/>
          <a:p>
            <a:pPr>
              <a:spcBef>
                <a:spcPts val="0"/>
              </a:spcBef>
              <a:spcAft>
                <a:spcPts val="2400"/>
              </a:spcAft>
            </a:pPr>
            <a:r>
              <a:rPr lang="en-US" b="1" dirty="0"/>
              <a:t>1:18 to 3:18 - Everyone is Very Sinful</a:t>
            </a:r>
            <a:r>
              <a:rPr lang="en-US" dirty="0"/>
              <a:t>: those who reject God, moral people, Jewish people, you and me…</a:t>
            </a:r>
            <a:endParaRPr lang="en-US" b="1" dirty="0"/>
          </a:p>
          <a:p>
            <a:pPr>
              <a:spcBef>
                <a:spcPts val="0"/>
              </a:spcBef>
              <a:spcAft>
                <a:spcPts val="2400"/>
              </a:spcAft>
            </a:pPr>
            <a:r>
              <a:rPr lang="en-US" b="1" dirty="0"/>
              <a:t>3:21 to 5:21 - Salvation is Only by Grace: </a:t>
            </a:r>
            <a:r>
              <a:rPr lang="en-US" dirty="0"/>
              <a:t>no one can keep the law (except Jesus, the One who saves)</a:t>
            </a:r>
          </a:p>
          <a:p>
            <a:pPr>
              <a:spcBef>
                <a:spcPts val="0"/>
              </a:spcBef>
              <a:spcAft>
                <a:spcPts val="2400"/>
              </a:spcAft>
            </a:pPr>
            <a:r>
              <a:rPr lang="en-US" b="1" dirty="0"/>
              <a:t>6:1 to 7:25 - No Longer a Slave to Sin:</a:t>
            </a:r>
            <a:r>
              <a:rPr lang="en-US" dirty="0"/>
              <a:t> following God with a new spirit in an old body</a:t>
            </a:r>
          </a:p>
          <a:p>
            <a:pPr>
              <a:spcBef>
                <a:spcPts val="0"/>
              </a:spcBef>
              <a:spcAft>
                <a:spcPts val="2400"/>
              </a:spcAft>
            </a:pPr>
            <a:r>
              <a:rPr lang="en-US" b="1" dirty="0"/>
              <a:t>8:1 to 8:39 - Our Hope of Glory:</a:t>
            </a:r>
            <a:r>
              <a:rPr lang="en-US" dirty="0"/>
              <a:t> groaning now, but with confidence in God’s perfect love and promises</a:t>
            </a:r>
          </a:p>
          <a:p>
            <a:pPr>
              <a:spcBef>
                <a:spcPts val="0"/>
              </a:spcBef>
              <a:spcAft>
                <a:spcPts val="2400"/>
              </a:spcAft>
            </a:pPr>
            <a:r>
              <a:rPr lang="en-US" b="1" dirty="0"/>
              <a:t>9:1 to 11:36 - God’s plan for Israel (and us): </a:t>
            </a:r>
            <a:r>
              <a:rPr lang="en-US" dirty="0"/>
              <a:t>hard hearts now but a future of salvation</a:t>
            </a:r>
          </a:p>
        </p:txBody>
      </p:sp>
    </p:spTree>
    <p:extLst>
      <p:ext uri="{BB962C8B-B14F-4D97-AF65-F5344CB8AC3E}">
        <p14:creationId xmlns:p14="http://schemas.microsoft.com/office/powerpoint/2010/main" val="362819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B356139-5B76-ECE5-44D3-512D83AFCB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0FEE23-644C-0809-9B87-59C6257640EF}"/>
              </a:ext>
            </a:extLst>
          </p:cNvPr>
          <p:cNvSpPr>
            <a:spLocks noGrp="1"/>
          </p:cNvSpPr>
          <p:nvPr>
            <p:ph type="title"/>
          </p:nvPr>
        </p:nvSpPr>
        <p:spPr>
          <a:xfrm>
            <a:off x="628650" y="894620"/>
            <a:ext cx="7886700" cy="806094"/>
          </a:xfrm>
        </p:spPr>
        <p:txBody>
          <a:bodyPr>
            <a:normAutofit/>
          </a:bodyPr>
          <a:lstStyle/>
          <a:p>
            <a:r>
              <a:rPr lang="en-US" sz="3600" b="1" u="sng" dirty="0">
                <a:solidFill>
                  <a:schemeClr val="bg1"/>
                </a:solidFill>
              </a:rPr>
              <a:t>Behold Our God</a:t>
            </a:r>
            <a:r>
              <a:rPr lang="en-US" sz="3600" b="1" dirty="0">
                <a:solidFill>
                  <a:schemeClr val="bg1"/>
                </a:solidFill>
              </a:rPr>
              <a:t>    </a:t>
            </a:r>
            <a:r>
              <a:rPr lang="en-US" sz="3000" dirty="0">
                <a:solidFill>
                  <a:schemeClr val="bg1"/>
                </a:solidFill>
              </a:rPr>
              <a:t>(chorus)</a:t>
            </a:r>
            <a:endParaRPr lang="en-US" sz="3600" dirty="0">
              <a:solidFill>
                <a:schemeClr val="bg1"/>
              </a:solidFill>
            </a:endParaRPr>
          </a:p>
        </p:txBody>
      </p:sp>
      <p:sp>
        <p:nvSpPr>
          <p:cNvPr id="3" name="Content Placeholder 2">
            <a:extLst>
              <a:ext uri="{FF2B5EF4-FFF2-40B4-BE49-F238E27FC236}">
                <a16:creationId xmlns:a16="http://schemas.microsoft.com/office/drawing/2014/main" id="{FEC2E7EC-4696-1064-3A33-0748C79495E8}"/>
              </a:ext>
            </a:extLst>
          </p:cNvPr>
          <p:cNvSpPr>
            <a:spLocks noGrp="1"/>
          </p:cNvSpPr>
          <p:nvPr>
            <p:ph idx="1"/>
          </p:nvPr>
        </p:nvSpPr>
        <p:spPr>
          <a:xfrm>
            <a:off x="465083" y="1771653"/>
            <a:ext cx="8489731" cy="3963135"/>
          </a:xfrm>
        </p:spPr>
        <p:txBody>
          <a:bodyPr>
            <a:normAutofit/>
          </a:bodyPr>
          <a:lstStyle/>
          <a:p>
            <a:pPr marL="0" indent="0">
              <a:buNone/>
            </a:pPr>
            <a:r>
              <a:rPr lang="en-US" sz="2400" dirty="0">
                <a:solidFill>
                  <a:schemeClr val="accent4">
                    <a:lumMod val="40000"/>
                    <a:lumOff val="60000"/>
                  </a:schemeClr>
                </a:solidFill>
                <a:latin typeface="Consolas" panose="020B0609020204030204" pitchFamily="49" charset="0"/>
              </a:rPr>
              <a:t>  C    G/B  Am                F</a:t>
            </a:r>
          </a:p>
          <a:p>
            <a:pPr marL="0" indent="0">
              <a:buNone/>
            </a:pPr>
            <a:r>
              <a:rPr lang="en-US" sz="2400" dirty="0">
                <a:solidFill>
                  <a:schemeClr val="bg1"/>
                </a:solidFill>
                <a:latin typeface="Consolas" panose="020B0609020204030204" pitchFamily="49" charset="0"/>
              </a:rPr>
              <a:t>Behold our  God seated on His throne</a:t>
            </a:r>
          </a:p>
          <a:p>
            <a:pPr marL="0" indent="0">
              <a:buNone/>
            </a:pPr>
            <a:r>
              <a:rPr lang="en-US" sz="2400" dirty="0">
                <a:solidFill>
                  <a:schemeClr val="accent4">
                    <a:lumMod val="40000"/>
                    <a:lumOff val="60000"/>
                  </a:schemeClr>
                </a:solidFill>
                <a:latin typeface="Consolas" panose="020B0609020204030204" pitchFamily="49" charset="0"/>
              </a:rPr>
              <a:t>             C    G</a:t>
            </a:r>
          </a:p>
          <a:p>
            <a:pPr marL="0" indent="0">
              <a:buNone/>
            </a:pPr>
            <a:r>
              <a:rPr lang="en-US" sz="2400" dirty="0">
                <a:solidFill>
                  <a:schemeClr val="bg1"/>
                </a:solidFill>
                <a:latin typeface="Consolas" panose="020B0609020204030204" pitchFamily="49" charset="0"/>
              </a:rPr>
              <a:t>Come let us adore Him</a:t>
            </a:r>
          </a:p>
          <a:p>
            <a:pPr marL="0" indent="0">
              <a:buNone/>
            </a:pPr>
            <a:r>
              <a:rPr lang="en-US" sz="2400" dirty="0">
                <a:solidFill>
                  <a:schemeClr val="accent4">
                    <a:lumMod val="40000"/>
                    <a:lumOff val="60000"/>
                  </a:schemeClr>
                </a:solidFill>
                <a:latin typeface="Consolas" panose="020B0609020204030204" pitchFamily="49" charset="0"/>
              </a:rPr>
              <a:t>  C    G/B  Am                   F</a:t>
            </a:r>
          </a:p>
          <a:p>
            <a:pPr marL="0" indent="0">
              <a:buNone/>
            </a:pPr>
            <a:r>
              <a:rPr lang="en-US" sz="2400" dirty="0">
                <a:solidFill>
                  <a:schemeClr val="bg1"/>
                </a:solidFill>
                <a:latin typeface="Consolas" panose="020B0609020204030204" pitchFamily="49" charset="0"/>
              </a:rPr>
              <a:t>Behold our  King, nothing can compare</a:t>
            </a:r>
          </a:p>
          <a:p>
            <a:pPr marL="0" indent="0">
              <a:buNone/>
            </a:pPr>
            <a:r>
              <a:rPr lang="en-US" sz="2400" dirty="0">
                <a:solidFill>
                  <a:schemeClr val="accent4">
                    <a:lumMod val="40000"/>
                    <a:lumOff val="60000"/>
                  </a:schemeClr>
                </a:solidFill>
                <a:latin typeface="Consolas" panose="020B0609020204030204" pitchFamily="49" charset="0"/>
              </a:rPr>
              <a:t>             C  </a:t>
            </a:r>
            <a:r>
              <a:rPr lang="en-US" sz="2400">
                <a:solidFill>
                  <a:schemeClr val="accent4">
                    <a:lumMod val="40000"/>
                    <a:lumOff val="60000"/>
                  </a:schemeClr>
                </a:solidFill>
                <a:latin typeface="Consolas" panose="020B0609020204030204" pitchFamily="49" charset="0"/>
              </a:rPr>
              <a:t>G  C</a:t>
            </a:r>
            <a:endParaRPr lang="en-US" sz="2400" dirty="0">
              <a:solidFill>
                <a:schemeClr val="accent4">
                  <a:lumMod val="40000"/>
                  <a:lumOff val="60000"/>
                </a:schemeClr>
              </a:solidFill>
              <a:latin typeface="Consolas" panose="020B0609020204030204" pitchFamily="49" charset="0"/>
            </a:endParaRPr>
          </a:p>
          <a:p>
            <a:pPr marL="0" indent="0">
              <a:buNone/>
            </a:pPr>
            <a:r>
              <a:rPr lang="en-US" sz="2400" dirty="0">
                <a:solidFill>
                  <a:schemeClr val="bg1"/>
                </a:solidFill>
                <a:latin typeface="Consolas" panose="020B0609020204030204" pitchFamily="49" charset="0"/>
              </a:rPr>
              <a:t>Come let us adore  Him!</a:t>
            </a:r>
          </a:p>
        </p:txBody>
      </p:sp>
    </p:spTree>
    <p:extLst>
      <p:ext uri="{BB962C8B-B14F-4D97-AF65-F5344CB8AC3E}">
        <p14:creationId xmlns:p14="http://schemas.microsoft.com/office/powerpoint/2010/main" val="136982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EEBA2-C20D-7E81-C779-3E49B2A49A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9C635-B9D9-4590-E224-CEA613CF66DE}"/>
              </a:ext>
            </a:extLst>
          </p:cNvPr>
          <p:cNvSpPr>
            <a:spLocks noGrp="1"/>
          </p:cNvSpPr>
          <p:nvPr>
            <p:ph type="title"/>
          </p:nvPr>
        </p:nvSpPr>
        <p:spPr>
          <a:xfrm>
            <a:off x="628650" y="118629"/>
            <a:ext cx="7886700" cy="763960"/>
          </a:xfrm>
        </p:spPr>
        <p:txBody>
          <a:bodyPr>
            <a:normAutofit/>
          </a:bodyPr>
          <a:lstStyle/>
          <a:p>
            <a:pPr algn="ctr"/>
            <a:r>
              <a:rPr lang="en-US" b="1" u="sng" dirty="0"/>
              <a:t>Manage your Expectations!</a:t>
            </a:r>
          </a:p>
        </p:txBody>
      </p:sp>
      <p:sp>
        <p:nvSpPr>
          <p:cNvPr id="7" name="Content Placeholder 6">
            <a:extLst>
              <a:ext uri="{FF2B5EF4-FFF2-40B4-BE49-F238E27FC236}">
                <a16:creationId xmlns:a16="http://schemas.microsoft.com/office/drawing/2014/main" id="{32FD5098-ABED-6279-115E-8D5EE220C68D}"/>
              </a:ext>
            </a:extLst>
          </p:cNvPr>
          <p:cNvSpPr>
            <a:spLocks noGrp="1"/>
          </p:cNvSpPr>
          <p:nvPr>
            <p:ph idx="1"/>
          </p:nvPr>
        </p:nvSpPr>
        <p:spPr>
          <a:xfrm>
            <a:off x="497717" y="1072443"/>
            <a:ext cx="8090703" cy="5617723"/>
          </a:xfrm>
        </p:spPr>
        <p:txBody>
          <a:bodyPr>
            <a:normAutofit/>
          </a:bodyPr>
          <a:lstStyle/>
          <a:p>
            <a:pPr>
              <a:spcBef>
                <a:spcPts val="0"/>
              </a:spcBef>
              <a:spcAft>
                <a:spcPts val="1800"/>
              </a:spcAft>
            </a:pPr>
            <a:r>
              <a:rPr lang="en-US" b="1" dirty="0"/>
              <a:t>Romans 11:33</a:t>
            </a:r>
            <a:r>
              <a:rPr lang="en-US" dirty="0"/>
              <a:t>  “Oh, the depth of the riches of the wisdom and knowledge of God! How unsearchable his judgments, and his paths beyond tracing out!”</a:t>
            </a:r>
          </a:p>
          <a:p>
            <a:pPr>
              <a:spcBef>
                <a:spcPts val="0"/>
              </a:spcBef>
              <a:spcAft>
                <a:spcPts val="1800"/>
              </a:spcAft>
            </a:pPr>
            <a:r>
              <a:rPr lang="en-US" b="1" dirty="0"/>
              <a:t>Romans 11:34-35</a:t>
            </a:r>
            <a:r>
              <a:rPr lang="en-US" dirty="0"/>
              <a:t> “Who has known the mind of the Lord? Or who has been his counselor? Who has ever given to God, that God should repay them?”</a:t>
            </a:r>
          </a:p>
          <a:p>
            <a:pPr>
              <a:spcBef>
                <a:spcPts val="0"/>
              </a:spcBef>
              <a:spcAft>
                <a:spcPts val="1800"/>
              </a:spcAft>
            </a:pPr>
            <a:r>
              <a:rPr lang="en-US" b="1" dirty="0"/>
              <a:t>Romans 11:36</a:t>
            </a:r>
            <a:r>
              <a:rPr lang="en-US" dirty="0"/>
              <a:t> “For from Him and through Him and for Him are all things. To him be the glory forever! Amen.”</a:t>
            </a:r>
          </a:p>
          <a:p>
            <a:pPr>
              <a:spcBef>
                <a:spcPts val="0"/>
              </a:spcBef>
              <a:spcAft>
                <a:spcPts val="1800"/>
              </a:spcAft>
            </a:pPr>
            <a:r>
              <a:rPr lang="en-US" b="1" dirty="0"/>
              <a:t>Today’s objective</a:t>
            </a:r>
            <a:r>
              <a:rPr lang="en-US" dirty="0"/>
              <a:t>: review the parts of the passage about Israel.</a:t>
            </a:r>
          </a:p>
          <a:p>
            <a:pPr>
              <a:spcBef>
                <a:spcPts val="0"/>
              </a:spcBef>
              <a:spcAft>
                <a:spcPts val="1800"/>
              </a:spcAft>
            </a:pPr>
            <a:r>
              <a:rPr lang="en-US" b="1" dirty="0"/>
              <a:t>Next time</a:t>
            </a:r>
            <a:r>
              <a:rPr lang="en-US" dirty="0"/>
              <a:t>: dig into the amazing theology passages.</a:t>
            </a:r>
          </a:p>
        </p:txBody>
      </p:sp>
    </p:spTree>
    <p:extLst>
      <p:ext uri="{BB962C8B-B14F-4D97-AF65-F5344CB8AC3E}">
        <p14:creationId xmlns:p14="http://schemas.microsoft.com/office/powerpoint/2010/main" val="187566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B174B-8E34-F625-0084-FE21A4B912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6DDEAC-5C37-7D5D-D5F6-21CCAB88B267}"/>
              </a:ext>
            </a:extLst>
          </p:cNvPr>
          <p:cNvSpPr>
            <a:spLocks noGrp="1"/>
          </p:cNvSpPr>
          <p:nvPr>
            <p:ph type="title"/>
          </p:nvPr>
        </p:nvSpPr>
        <p:spPr>
          <a:xfrm>
            <a:off x="628650" y="118629"/>
            <a:ext cx="7886700" cy="763960"/>
          </a:xfrm>
        </p:spPr>
        <p:txBody>
          <a:bodyPr>
            <a:normAutofit/>
          </a:bodyPr>
          <a:lstStyle/>
          <a:p>
            <a:pPr algn="ctr"/>
            <a:r>
              <a:rPr lang="en-US" b="1" u="sng" dirty="0"/>
              <a:t>Not all Israelites are Saved</a:t>
            </a:r>
          </a:p>
        </p:txBody>
      </p:sp>
      <p:sp>
        <p:nvSpPr>
          <p:cNvPr id="7" name="Content Placeholder 6">
            <a:extLst>
              <a:ext uri="{FF2B5EF4-FFF2-40B4-BE49-F238E27FC236}">
                <a16:creationId xmlns:a16="http://schemas.microsoft.com/office/drawing/2014/main" id="{C87AFEB3-5467-4D0C-9B37-944E9670016B}"/>
              </a:ext>
            </a:extLst>
          </p:cNvPr>
          <p:cNvSpPr>
            <a:spLocks noGrp="1"/>
          </p:cNvSpPr>
          <p:nvPr>
            <p:ph idx="1"/>
          </p:nvPr>
        </p:nvSpPr>
        <p:spPr>
          <a:xfrm>
            <a:off x="1" y="1072443"/>
            <a:ext cx="8981954" cy="5617723"/>
          </a:xfrm>
        </p:spPr>
        <p:txBody>
          <a:bodyPr>
            <a:noAutofit/>
          </a:bodyPr>
          <a:lstStyle/>
          <a:p>
            <a:pPr>
              <a:lnSpc>
                <a:spcPct val="110000"/>
              </a:lnSpc>
              <a:spcBef>
                <a:spcPts val="0"/>
              </a:spcBef>
              <a:spcAft>
                <a:spcPts val="1200"/>
              </a:spcAft>
            </a:pPr>
            <a:r>
              <a:rPr lang="en-US" sz="2200" b="1" dirty="0"/>
              <a:t>9:1-4a</a:t>
            </a:r>
            <a:r>
              <a:rPr lang="en-US" sz="2200" dirty="0"/>
              <a:t>  “I speak the truth in Christ—I am not lying, my conscience confirms it through the Holy Spirit—I have great sorrow and unceasing anguish in my heart. For I could wish that I myself were cursed and cut off from Christ for the sake of my people, those of my own race, the people of Israel.”</a:t>
            </a:r>
          </a:p>
          <a:p>
            <a:pPr>
              <a:lnSpc>
                <a:spcPct val="110000"/>
              </a:lnSpc>
              <a:spcBef>
                <a:spcPts val="0"/>
              </a:spcBef>
              <a:spcAft>
                <a:spcPts val="1200"/>
              </a:spcAft>
            </a:pPr>
            <a:r>
              <a:rPr lang="en-US" sz="2200" b="1" dirty="0"/>
              <a:t>9:4b-5</a:t>
            </a:r>
            <a:r>
              <a:rPr lang="en-US" sz="2200" dirty="0"/>
              <a:t>  “Theirs is the adoption to sonship; theirs the divine glory, the covenants, the receiving of the law, the temple worship and the promises. Theirs are the patriarchs, and from them is traced the human ancestry of the Messiah, who is God over all, forever praised! Amen.”</a:t>
            </a:r>
          </a:p>
          <a:p>
            <a:pPr>
              <a:lnSpc>
                <a:spcPct val="110000"/>
              </a:lnSpc>
              <a:spcBef>
                <a:spcPts val="0"/>
              </a:spcBef>
              <a:spcAft>
                <a:spcPts val="1200"/>
              </a:spcAft>
            </a:pPr>
            <a:r>
              <a:rPr lang="en-US" sz="2200" b="1" dirty="0"/>
              <a:t>9:6-8</a:t>
            </a:r>
            <a:r>
              <a:rPr lang="en-US" sz="2200" dirty="0"/>
              <a:t>  “It is not as though God’s word had failed. For not all who are descended from Israel are Israel. Nor because they are his descendants are they all Abraham’s children. On the contrary, ‘It is through Isaac that your offspring will be reckoned.’ In other words, it is not the children by physical descent who are God’s children, but it is the children of the promise who are regarded as Abraham’s offspring.”</a:t>
            </a:r>
          </a:p>
        </p:txBody>
      </p:sp>
    </p:spTree>
    <p:extLst>
      <p:ext uri="{BB962C8B-B14F-4D97-AF65-F5344CB8AC3E}">
        <p14:creationId xmlns:p14="http://schemas.microsoft.com/office/powerpoint/2010/main" val="338817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07014-E252-5E22-A56C-8526A466A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D66E8-F331-2E67-91A6-18D4497BF090}"/>
              </a:ext>
            </a:extLst>
          </p:cNvPr>
          <p:cNvSpPr>
            <a:spLocks noGrp="1"/>
          </p:cNvSpPr>
          <p:nvPr>
            <p:ph type="title"/>
          </p:nvPr>
        </p:nvSpPr>
        <p:spPr>
          <a:xfrm>
            <a:off x="628650" y="118629"/>
            <a:ext cx="7886700" cy="763960"/>
          </a:xfrm>
        </p:spPr>
        <p:txBody>
          <a:bodyPr>
            <a:normAutofit/>
          </a:bodyPr>
          <a:lstStyle/>
          <a:p>
            <a:pPr algn="ctr"/>
            <a:r>
              <a:rPr lang="en-US" b="1" u="sng" dirty="0"/>
              <a:t>Prophecies of God’s Plan</a:t>
            </a:r>
          </a:p>
        </p:txBody>
      </p:sp>
      <p:sp>
        <p:nvSpPr>
          <p:cNvPr id="7" name="Content Placeholder 6">
            <a:extLst>
              <a:ext uri="{FF2B5EF4-FFF2-40B4-BE49-F238E27FC236}">
                <a16:creationId xmlns:a16="http://schemas.microsoft.com/office/drawing/2014/main" id="{EDDE585B-6E17-3608-37B4-4AAC14B2B6EB}"/>
              </a:ext>
            </a:extLst>
          </p:cNvPr>
          <p:cNvSpPr>
            <a:spLocks noGrp="1"/>
          </p:cNvSpPr>
          <p:nvPr>
            <p:ph idx="1"/>
          </p:nvPr>
        </p:nvSpPr>
        <p:spPr>
          <a:xfrm>
            <a:off x="1" y="1072443"/>
            <a:ext cx="8981954" cy="5617723"/>
          </a:xfrm>
        </p:spPr>
        <p:txBody>
          <a:bodyPr>
            <a:normAutofit fontScale="92500"/>
          </a:bodyPr>
          <a:lstStyle/>
          <a:p>
            <a:pPr>
              <a:lnSpc>
                <a:spcPct val="110000"/>
              </a:lnSpc>
              <a:spcBef>
                <a:spcPts val="0"/>
              </a:spcBef>
              <a:spcAft>
                <a:spcPts val="1200"/>
              </a:spcAft>
            </a:pPr>
            <a:r>
              <a:rPr lang="en-US" b="1" dirty="0"/>
              <a:t>9:24-26</a:t>
            </a:r>
            <a:r>
              <a:rPr lang="en-US" dirty="0"/>
              <a:t>  “even us, whom he also called, not only from the Jews but also from the Gentiles? As he says in Hosea: ‘I will call them ‘my people’ who are not my people; and I will call her ‘my loved one’ who is not my loved one,’ and, ‘In the very place where it was said to them, ‘You are not my people,’ there they will be called ‘children of the living God.’”</a:t>
            </a:r>
          </a:p>
          <a:p>
            <a:pPr>
              <a:lnSpc>
                <a:spcPct val="110000"/>
              </a:lnSpc>
              <a:spcBef>
                <a:spcPts val="0"/>
              </a:spcBef>
              <a:spcAft>
                <a:spcPts val="1200"/>
              </a:spcAft>
            </a:pPr>
            <a:r>
              <a:rPr lang="en-US" b="1" dirty="0"/>
              <a:t>9:27-29 </a:t>
            </a:r>
            <a:r>
              <a:rPr lang="en-US" dirty="0"/>
              <a:t>“Isaiah cries out concerning Israel: ‘Though the number of the Israelites be like the sand by the sea, only the remnant will be saved. For the Lord will carry out his sentence on earth with speed and finality.’ It is just as Isaiah said previously: ‘Unless the Lord Almighty had left us descendants, we would have become like Sodom, we would have been like Gomorrah.’”</a:t>
            </a:r>
          </a:p>
        </p:txBody>
      </p:sp>
    </p:spTree>
    <p:extLst>
      <p:ext uri="{BB962C8B-B14F-4D97-AF65-F5344CB8AC3E}">
        <p14:creationId xmlns:p14="http://schemas.microsoft.com/office/powerpoint/2010/main" val="399130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5FB5E-6A06-8621-D012-B8F60B6DA4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FFCE37-9A15-BF72-570A-547B17CBA1D8}"/>
              </a:ext>
            </a:extLst>
          </p:cNvPr>
          <p:cNvSpPr>
            <a:spLocks noGrp="1"/>
          </p:cNvSpPr>
          <p:nvPr>
            <p:ph type="title"/>
          </p:nvPr>
        </p:nvSpPr>
        <p:spPr>
          <a:xfrm>
            <a:off x="628650" y="118629"/>
            <a:ext cx="7886700" cy="763960"/>
          </a:xfrm>
        </p:spPr>
        <p:txBody>
          <a:bodyPr>
            <a:normAutofit/>
          </a:bodyPr>
          <a:lstStyle/>
          <a:p>
            <a:pPr algn="ctr"/>
            <a:r>
              <a:rPr lang="en-US" b="1" u="sng" dirty="0"/>
              <a:t>Israel’s Big Problem</a:t>
            </a:r>
          </a:p>
        </p:txBody>
      </p:sp>
      <p:sp>
        <p:nvSpPr>
          <p:cNvPr id="7" name="Content Placeholder 6">
            <a:extLst>
              <a:ext uri="{FF2B5EF4-FFF2-40B4-BE49-F238E27FC236}">
                <a16:creationId xmlns:a16="http://schemas.microsoft.com/office/drawing/2014/main" id="{F862C5D7-6DF7-FF31-524E-66BF0D13C1B9}"/>
              </a:ext>
            </a:extLst>
          </p:cNvPr>
          <p:cNvSpPr>
            <a:spLocks noGrp="1"/>
          </p:cNvSpPr>
          <p:nvPr>
            <p:ph idx="1"/>
          </p:nvPr>
        </p:nvSpPr>
        <p:spPr>
          <a:xfrm>
            <a:off x="1" y="1072443"/>
            <a:ext cx="8981954" cy="5617723"/>
          </a:xfrm>
        </p:spPr>
        <p:txBody>
          <a:bodyPr>
            <a:noAutofit/>
          </a:bodyPr>
          <a:lstStyle/>
          <a:p>
            <a:pPr>
              <a:lnSpc>
                <a:spcPct val="110000"/>
              </a:lnSpc>
              <a:spcBef>
                <a:spcPts val="0"/>
              </a:spcBef>
              <a:spcAft>
                <a:spcPts val="1200"/>
              </a:spcAft>
            </a:pPr>
            <a:r>
              <a:rPr lang="en-US" sz="2000" b="1" dirty="0"/>
              <a:t>9:30-32a</a:t>
            </a:r>
            <a:r>
              <a:rPr lang="en-US" sz="2000" dirty="0"/>
              <a:t>  “What then shall we say? That the Gentiles, who did not pursue righteousness, have obtained it, a righteousness that is by faith; but the people of Israel, who pursued the law as the way of righteousness, have not attained their goal. Why not? Because they pursued it not by faith but as if it were by works.”</a:t>
            </a:r>
          </a:p>
          <a:p>
            <a:pPr>
              <a:lnSpc>
                <a:spcPct val="110000"/>
              </a:lnSpc>
              <a:spcBef>
                <a:spcPts val="0"/>
              </a:spcBef>
              <a:spcAft>
                <a:spcPts val="1200"/>
              </a:spcAft>
            </a:pPr>
            <a:r>
              <a:rPr lang="en-US" sz="2000" b="1" dirty="0"/>
              <a:t>9:32b-33</a:t>
            </a:r>
            <a:r>
              <a:rPr lang="en-US" sz="2000" dirty="0"/>
              <a:t>  “They stumbled over the stumbling stone. As it is written: ‘See, I lay in Zion a stone that causes people to stumble and a rock that makes them fall, and the one who believes in him will never be put to shame.’”</a:t>
            </a:r>
          </a:p>
          <a:p>
            <a:pPr>
              <a:lnSpc>
                <a:spcPct val="110000"/>
              </a:lnSpc>
              <a:spcBef>
                <a:spcPts val="0"/>
              </a:spcBef>
              <a:spcAft>
                <a:spcPts val="1200"/>
              </a:spcAft>
            </a:pPr>
            <a:r>
              <a:rPr lang="en-US" sz="2000" b="1" dirty="0"/>
              <a:t>10:1-4</a:t>
            </a:r>
            <a:r>
              <a:rPr lang="en-US" sz="2000" dirty="0"/>
              <a:t>  “Brothers and sisters, my heart’s desire and prayer to God for the Israelites is that they may be saved. For I can testify about them that they are zealous for God, but their zeal is not based on knowledge. Since they did not know the righteousness of God and sought to establish their own, they did not submit to God’s righteousness. Christ is the end of the law so that there may be righteousness for everyone who believes.”</a:t>
            </a:r>
          </a:p>
          <a:p>
            <a:pPr>
              <a:lnSpc>
                <a:spcPct val="110000"/>
              </a:lnSpc>
              <a:spcBef>
                <a:spcPts val="0"/>
              </a:spcBef>
              <a:spcAft>
                <a:spcPts val="1200"/>
              </a:spcAft>
            </a:pPr>
            <a:r>
              <a:rPr lang="en-US" sz="2000" b="1" dirty="0"/>
              <a:t>10:21</a:t>
            </a:r>
            <a:r>
              <a:rPr lang="en-US" sz="2000" dirty="0"/>
              <a:t>  “But of Israel he says, ‘All day long I have held out my hands to a disobedient and contrary people.’”</a:t>
            </a:r>
          </a:p>
        </p:txBody>
      </p:sp>
    </p:spTree>
    <p:extLst>
      <p:ext uri="{BB962C8B-B14F-4D97-AF65-F5344CB8AC3E}">
        <p14:creationId xmlns:p14="http://schemas.microsoft.com/office/powerpoint/2010/main" val="52141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7A228-ADA5-F587-9D64-04BC6A43F0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B0B3A-46F4-C4C7-B01B-A0333DC9F590}"/>
              </a:ext>
            </a:extLst>
          </p:cNvPr>
          <p:cNvSpPr>
            <a:spLocks noGrp="1"/>
          </p:cNvSpPr>
          <p:nvPr>
            <p:ph type="title"/>
          </p:nvPr>
        </p:nvSpPr>
        <p:spPr>
          <a:xfrm>
            <a:off x="628650" y="118629"/>
            <a:ext cx="7886700" cy="763960"/>
          </a:xfrm>
        </p:spPr>
        <p:txBody>
          <a:bodyPr>
            <a:normAutofit/>
          </a:bodyPr>
          <a:lstStyle/>
          <a:p>
            <a:pPr algn="ctr"/>
            <a:r>
              <a:rPr lang="en-US" b="1" u="sng" dirty="0"/>
              <a:t>Has God Rejected Israel?</a:t>
            </a:r>
          </a:p>
        </p:txBody>
      </p:sp>
      <p:sp>
        <p:nvSpPr>
          <p:cNvPr id="7" name="Content Placeholder 6">
            <a:extLst>
              <a:ext uri="{FF2B5EF4-FFF2-40B4-BE49-F238E27FC236}">
                <a16:creationId xmlns:a16="http://schemas.microsoft.com/office/drawing/2014/main" id="{28C0B220-E745-AB27-42EC-1ADB4658316C}"/>
              </a:ext>
            </a:extLst>
          </p:cNvPr>
          <p:cNvSpPr>
            <a:spLocks noGrp="1"/>
          </p:cNvSpPr>
          <p:nvPr>
            <p:ph idx="1"/>
          </p:nvPr>
        </p:nvSpPr>
        <p:spPr>
          <a:xfrm>
            <a:off x="1" y="1072443"/>
            <a:ext cx="8981954" cy="5617723"/>
          </a:xfrm>
        </p:spPr>
        <p:txBody>
          <a:bodyPr>
            <a:noAutofit/>
          </a:bodyPr>
          <a:lstStyle/>
          <a:p>
            <a:pPr>
              <a:lnSpc>
                <a:spcPct val="110000"/>
              </a:lnSpc>
              <a:spcBef>
                <a:spcPts val="0"/>
              </a:spcBef>
              <a:spcAft>
                <a:spcPts val="1200"/>
              </a:spcAft>
            </a:pPr>
            <a:r>
              <a:rPr lang="en-US" sz="2200" b="1" dirty="0"/>
              <a:t>11:1-2a</a:t>
            </a:r>
            <a:r>
              <a:rPr lang="en-US" sz="2200" dirty="0"/>
              <a:t>  “I ask, then, has God rejected his people? By no means! For I myself am an Israelite, a descendant of Abraham, a member of the tribe of Benjamin. God has not rejected his people whom he foreknew.”</a:t>
            </a:r>
          </a:p>
          <a:p>
            <a:pPr>
              <a:lnSpc>
                <a:spcPct val="110000"/>
              </a:lnSpc>
              <a:spcBef>
                <a:spcPts val="0"/>
              </a:spcBef>
              <a:spcAft>
                <a:spcPts val="1200"/>
              </a:spcAft>
            </a:pPr>
            <a:r>
              <a:rPr lang="en-US" sz="2200" b="1" dirty="0"/>
              <a:t>11:2b-4</a:t>
            </a:r>
            <a:r>
              <a:rPr lang="en-US" sz="2200" dirty="0"/>
              <a:t>  “Do you not know what the Scripture says of Elijah, how he appeals to God against Israel? ‘Lord, they have killed your prophets, they have demolished your altars, and I alone am left, and they seek my life.’ But what is God's reply to him? ‘I have kept for myself seven thousand men who have not bowed the knee to Baal.’”</a:t>
            </a:r>
          </a:p>
          <a:p>
            <a:pPr>
              <a:lnSpc>
                <a:spcPct val="110000"/>
              </a:lnSpc>
              <a:spcBef>
                <a:spcPts val="0"/>
              </a:spcBef>
              <a:spcAft>
                <a:spcPts val="1200"/>
              </a:spcAft>
            </a:pPr>
            <a:r>
              <a:rPr lang="en-US" sz="2200" b="1" dirty="0"/>
              <a:t>11:5-7  </a:t>
            </a:r>
            <a:r>
              <a:rPr lang="en-US" sz="2200" dirty="0"/>
              <a:t>“So too at the present time there is a remnant, chosen by grace. But if it is by grace, it is no longer on the basis of works; otherwise grace would no longer be grace. What then? Israel failed to obtain what it was seeking. The elect obtained it, but the rest were hardened,…”</a:t>
            </a:r>
          </a:p>
        </p:txBody>
      </p:sp>
    </p:spTree>
    <p:extLst>
      <p:ext uri="{BB962C8B-B14F-4D97-AF65-F5344CB8AC3E}">
        <p14:creationId xmlns:p14="http://schemas.microsoft.com/office/powerpoint/2010/main" val="198607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02268-DA14-53DE-9D20-5848DAEC6C01}"/>
            </a:ext>
          </a:extLst>
        </p:cNvPr>
        <p:cNvGrpSpPr/>
        <p:nvPr/>
      </p:nvGrpSpPr>
      <p:grpSpPr>
        <a:xfrm>
          <a:off x="0" y="0"/>
          <a:ext cx="0" cy="0"/>
          <a:chOff x="0" y="0"/>
          <a:chExt cx="0" cy="0"/>
        </a:xfrm>
      </p:grpSpPr>
      <p:pic>
        <p:nvPicPr>
          <p:cNvPr id="1028" name="Picture 4" descr="Tree Grafting Process Orange Tree Orange Stock Illustration 2027432861 |  Shutterstock">
            <a:extLst>
              <a:ext uri="{FF2B5EF4-FFF2-40B4-BE49-F238E27FC236}">
                <a16:creationId xmlns:a16="http://schemas.microsoft.com/office/drawing/2014/main" id="{6C707A09-581D-607B-808D-ED408A4A9B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9" r="659" b="8551"/>
          <a:stretch>
            <a:fillRect/>
          </a:stretch>
        </p:blipFill>
        <p:spPr bwMode="auto">
          <a:xfrm>
            <a:off x="960604" y="4867488"/>
            <a:ext cx="6604968" cy="1947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4333265-912B-F350-8F76-065551BDE4FD}"/>
              </a:ext>
            </a:extLst>
          </p:cNvPr>
          <p:cNvSpPr>
            <a:spLocks noGrp="1"/>
          </p:cNvSpPr>
          <p:nvPr>
            <p:ph type="title"/>
          </p:nvPr>
        </p:nvSpPr>
        <p:spPr>
          <a:xfrm>
            <a:off x="628650" y="118629"/>
            <a:ext cx="7886700" cy="763960"/>
          </a:xfrm>
        </p:spPr>
        <p:txBody>
          <a:bodyPr>
            <a:normAutofit/>
          </a:bodyPr>
          <a:lstStyle/>
          <a:p>
            <a:pPr algn="ctr"/>
            <a:r>
              <a:rPr lang="en-US" b="1" u="sng" dirty="0"/>
              <a:t>Good News for Us!</a:t>
            </a:r>
          </a:p>
        </p:txBody>
      </p:sp>
      <p:sp>
        <p:nvSpPr>
          <p:cNvPr id="7" name="Content Placeholder 6">
            <a:extLst>
              <a:ext uri="{FF2B5EF4-FFF2-40B4-BE49-F238E27FC236}">
                <a16:creationId xmlns:a16="http://schemas.microsoft.com/office/drawing/2014/main" id="{F74B5B77-F007-EF08-CE5C-5A652F238892}"/>
              </a:ext>
            </a:extLst>
          </p:cNvPr>
          <p:cNvSpPr>
            <a:spLocks noGrp="1"/>
          </p:cNvSpPr>
          <p:nvPr>
            <p:ph idx="1"/>
          </p:nvPr>
        </p:nvSpPr>
        <p:spPr>
          <a:xfrm>
            <a:off x="0" y="882589"/>
            <a:ext cx="8981954" cy="5856782"/>
          </a:xfrm>
        </p:spPr>
        <p:txBody>
          <a:bodyPr>
            <a:noAutofit/>
          </a:bodyPr>
          <a:lstStyle/>
          <a:p>
            <a:pPr>
              <a:lnSpc>
                <a:spcPct val="110000"/>
              </a:lnSpc>
              <a:spcBef>
                <a:spcPts val="0"/>
              </a:spcBef>
              <a:spcAft>
                <a:spcPts val="1200"/>
              </a:spcAft>
            </a:pPr>
            <a:r>
              <a:rPr lang="en-US" sz="2000" b="1" dirty="0"/>
              <a:t>11:11,13-14</a:t>
            </a:r>
            <a:r>
              <a:rPr lang="en-US" sz="2000" dirty="0"/>
              <a:t>  “So I ask, did they stumble in order that they might fall? By no means! Rather through their trespass salvation has come to the Gentiles, so as to make Israel jealous. Now I am speaking to you Gentiles. Inasmuch then as I am an apostle to the Gentiles, I magnify my ministry in order somehow to make my fellow Jews jealous, and thus save some of them.”</a:t>
            </a:r>
          </a:p>
          <a:p>
            <a:pPr>
              <a:lnSpc>
                <a:spcPct val="110000"/>
              </a:lnSpc>
              <a:spcBef>
                <a:spcPts val="0"/>
              </a:spcBef>
              <a:spcAft>
                <a:spcPts val="1200"/>
              </a:spcAft>
            </a:pPr>
            <a:r>
              <a:rPr lang="en-US" sz="2000" b="1" dirty="0"/>
              <a:t>11:17-20a</a:t>
            </a:r>
            <a:r>
              <a:rPr lang="en-US" sz="2000" dirty="0"/>
              <a:t>  “But if some of the branches were broken off, and you, although a wild olive shoot, were grafted in among the others and now share in the nourishing root of the olive tree, do not be arrogant toward the branches. If you are, remember it is not you who support the root, but the root that supports you. Then you will say, “Branches were broken off so that I might be grafted in.” That is true. They were broken off because of their unbelief, but you stand fast through faith.”</a:t>
            </a:r>
          </a:p>
          <a:p>
            <a:pPr>
              <a:lnSpc>
                <a:spcPct val="110000"/>
              </a:lnSpc>
              <a:spcBef>
                <a:spcPts val="0"/>
              </a:spcBef>
              <a:spcAft>
                <a:spcPts val="1200"/>
              </a:spcAft>
            </a:pPr>
            <a:endParaRPr lang="en-US" sz="2000" dirty="0"/>
          </a:p>
        </p:txBody>
      </p:sp>
    </p:spTree>
    <p:extLst>
      <p:ext uri="{BB962C8B-B14F-4D97-AF65-F5344CB8AC3E}">
        <p14:creationId xmlns:p14="http://schemas.microsoft.com/office/powerpoint/2010/main" val="425825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6D7398-E4A2-BF87-A524-A85065438659}"/>
              </a:ext>
            </a:extLst>
          </p:cNvPr>
          <p:cNvSpPr>
            <a:spLocks noGrp="1"/>
          </p:cNvSpPr>
          <p:nvPr>
            <p:ph type="title"/>
          </p:nvPr>
        </p:nvSpPr>
        <p:spPr/>
        <p:txBody>
          <a:bodyPr/>
          <a:lstStyle/>
          <a:p>
            <a:r>
              <a:rPr lang="en-US" dirty="0"/>
              <a:t>Apple Tree with Peach Grafted In</a:t>
            </a:r>
          </a:p>
        </p:txBody>
      </p:sp>
      <p:pic>
        <p:nvPicPr>
          <p:cNvPr id="8" name="Picture 7" descr="A tree with green leaves&#10;&#10;AI-generated content may be incorrect.">
            <a:extLst>
              <a:ext uri="{FF2B5EF4-FFF2-40B4-BE49-F238E27FC236}">
                <a16:creationId xmlns:a16="http://schemas.microsoft.com/office/drawing/2014/main" id="{51838701-1F92-BAE1-2BDF-04C0FDCDA140}"/>
              </a:ext>
            </a:extLst>
          </p:cNvPr>
          <p:cNvPicPr>
            <a:picLocks noChangeAspect="1"/>
          </p:cNvPicPr>
          <p:nvPr/>
        </p:nvPicPr>
        <p:blipFill>
          <a:blip r:embed="rId3" cstate="print">
            <a:extLst>
              <a:ext uri="{28A0092B-C50C-407E-A947-70E740481C1C}">
                <a14:useLocalDpi xmlns:a14="http://schemas.microsoft.com/office/drawing/2010/main" val="0"/>
              </a:ext>
            </a:extLst>
          </a:blip>
          <a:srcRect l="6875" t="2548" r="8427" b="10862"/>
          <a:stretch>
            <a:fillRect/>
          </a:stretch>
        </p:blipFill>
        <p:spPr>
          <a:xfrm flipH="1">
            <a:off x="-71920" y="-380144"/>
            <a:ext cx="9310829" cy="7139254"/>
          </a:xfrm>
          <a:prstGeom prst="rect">
            <a:avLst/>
          </a:prstGeom>
        </p:spPr>
      </p:pic>
    </p:spTree>
    <p:extLst>
      <p:ext uri="{BB962C8B-B14F-4D97-AF65-F5344CB8AC3E}">
        <p14:creationId xmlns:p14="http://schemas.microsoft.com/office/powerpoint/2010/main" val="27603728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4718</TotalTime>
  <Words>2558</Words>
  <Application>Microsoft Office PowerPoint</Application>
  <PresentationFormat>On-screen Show (4:3)</PresentationFormat>
  <Paragraphs>169</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vt:lpstr>
      <vt:lpstr>Consolas</vt:lpstr>
      <vt:lpstr>Office Theme</vt:lpstr>
      <vt:lpstr>Romans 9 to 11</vt:lpstr>
      <vt:lpstr>The Book of Romans</vt:lpstr>
      <vt:lpstr>Manage your Expectations!</vt:lpstr>
      <vt:lpstr>Not all Israelites are Saved</vt:lpstr>
      <vt:lpstr>Prophecies of God’s Plan</vt:lpstr>
      <vt:lpstr>Israel’s Big Problem</vt:lpstr>
      <vt:lpstr>Has God Rejected Israel?</vt:lpstr>
      <vt:lpstr>Good News for Us!</vt:lpstr>
      <vt:lpstr>Apple Tree with Peach Grafted In</vt:lpstr>
      <vt:lpstr>Israel’s Future</vt:lpstr>
      <vt:lpstr>“Messianic Jews”</vt:lpstr>
      <vt:lpstr>Some “Take Aways”</vt:lpstr>
      <vt:lpstr>Behold Our God    (verse 1)</vt:lpstr>
      <vt:lpstr>Behold Our God    (chorus)</vt:lpstr>
      <vt:lpstr>Behold Our God    (verse 2)</vt:lpstr>
      <vt:lpstr>Behold Our God    (chorus)</vt:lpstr>
      <vt:lpstr>Behold Our God    (verse 3)</vt:lpstr>
      <vt:lpstr>Behold Our God    (chorus)</vt:lpstr>
      <vt:lpstr>Behold Our God    (bridge)</vt:lpstr>
      <vt:lpstr>Behold Our God    (chorus)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Acts</dc:title>
  <dc:creator>Mark Robnett</dc:creator>
  <cp:lastModifiedBy>Mark Robnett</cp:lastModifiedBy>
  <cp:revision>180</cp:revision>
  <dcterms:created xsi:type="dcterms:W3CDTF">2022-11-02T22:17:55Z</dcterms:created>
  <dcterms:modified xsi:type="dcterms:W3CDTF">2025-10-04T17:59:01Z</dcterms:modified>
</cp:coreProperties>
</file>