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311" r:id="rId3"/>
    <p:sldId id="312" r:id="rId4"/>
    <p:sldId id="313" r:id="rId5"/>
    <p:sldId id="314" r:id="rId6"/>
    <p:sldId id="315" r:id="rId7"/>
    <p:sldId id="316" r:id="rId8"/>
    <p:sldId id="310" r:id="rId9"/>
    <p:sldId id="265" r:id="rId10"/>
    <p:sldId id="335" r:id="rId11"/>
    <p:sldId id="271" r:id="rId12"/>
    <p:sldId id="277" r:id="rId13"/>
    <p:sldId id="272" r:id="rId14"/>
    <p:sldId id="318" r:id="rId15"/>
    <p:sldId id="330" r:id="rId16"/>
    <p:sldId id="324" r:id="rId17"/>
    <p:sldId id="325" r:id="rId18"/>
    <p:sldId id="326" r:id="rId19"/>
    <p:sldId id="33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67927" autoAdjust="0"/>
  </p:normalViewPr>
  <p:slideViewPr>
    <p:cSldViewPr snapToGrid="0">
      <p:cViewPr varScale="1">
        <p:scale>
          <a:sx n="79" d="100"/>
          <a:sy n="79" d="100"/>
        </p:scale>
        <p:origin x="1656" y="90"/>
      </p:cViewPr>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10/12/2025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 our last lesson, we studied these three chapters to look at the past, present, and future of the nation of Israel.  This week, I want to dive down into two sections show how God’s plan of salvation accomplishes His perfect will.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“Providential” = nothing happens by chance – God is continually working through people and events, both positive and negative, to accomplish His good and perfect will for His creation. </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EC73E-A169-2783-DC99-EF7F28811E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E8E4A7-B658-0C71-243C-FA139961BF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001B2A-E502-283E-8B20-F49A42783C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7080CD-408A-8C8C-B9B9-46FEA4D67670}"/>
              </a:ext>
            </a:extLst>
          </p:cNvPr>
          <p:cNvSpPr>
            <a:spLocks noGrp="1"/>
          </p:cNvSpPr>
          <p:nvPr>
            <p:ph type="sldNum" sz="quarter" idx="5"/>
          </p:nvPr>
        </p:nvSpPr>
        <p:spPr/>
        <p:txBody>
          <a:bodyPr/>
          <a:lstStyle/>
          <a:p>
            <a:fld id="{38A04FAA-E265-425E-A002-8C027B75B77C}" type="slidenum">
              <a:rPr lang="en-US" smtClean="0"/>
              <a:t>12</a:t>
            </a:fld>
            <a:endParaRPr lang="en-US"/>
          </a:p>
        </p:txBody>
      </p:sp>
    </p:spTree>
    <p:extLst>
      <p:ext uri="{BB962C8B-B14F-4D97-AF65-F5344CB8AC3E}">
        <p14:creationId xmlns:p14="http://schemas.microsoft.com/office/powerpoint/2010/main" val="3575857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48B1C-9A6B-3965-5555-6DA806C676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31A615-55CE-6838-166A-AF1B0B796D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9C19C1-8F16-132C-30D4-995BAE088B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85952A-7445-F741-FFB9-73793820E161}"/>
              </a:ext>
            </a:extLst>
          </p:cNvPr>
          <p:cNvSpPr>
            <a:spLocks noGrp="1"/>
          </p:cNvSpPr>
          <p:nvPr>
            <p:ph type="sldNum" sz="quarter" idx="5"/>
          </p:nvPr>
        </p:nvSpPr>
        <p:spPr/>
        <p:txBody>
          <a:bodyPr/>
          <a:lstStyle/>
          <a:p>
            <a:fld id="{38A04FAA-E265-425E-A002-8C027B75B77C}" type="slidenum">
              <a:rPr lang="en-US" smtClean="0"/>
              <a:t>13</a:t>
            </a:fld>
            <a:endParaRPr lang="en-US"/>
          </a:p>
        </p:txBody>
      </p:sp>
    </p:spTree>
    <p:extLst>
      <p:ext uri="{BB962C8B-B14F-4D97-AF65-F5344CB8AC3E}">
        <p14:creationId xmlns:p14="http://schemas.microsoft.com/office/powerpoint/2010/main" val="2329786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FEDB9-52A6-A326-76F5-87DFC02F4F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8EB2BE-B235-A8F0-F9D4-4A69E0798F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12B2B7-F144-937B-7237-73FD2A57AE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0B849B-0A4B-DBE4-65E1-678B0107545D}"/>
              </a:ext>
            </a:extLst>
          </p:cNvPr>
          <p:cNvSpPr>
            <a:spLocks noGrp="1"/>
          </p:cNvSpPr>
          <p:nvPr>
            <p:ph type="sldNum" sz="quarter" idx="5"/>
          </p:nvPr>
        </p:nvSpPr>
        <p:spPr/>
        <p:txBody>
          <a:bodyPr/>
          <a:lstStyle/>
          <a:p>
            <a:fld id="{38A04FAA-E265-425E-A002-8C027B75B77C}" type="slidenum">
              <a:rPr lang="en-US" smtClean="0"/>
              <a:t>14</a:t>
            </a:fld>
            <a:endParaRPr lang="en-US"/>
          </a:p>
        </p:txBody>
      </p:sp>
    </p:spTree>
    <p:extLst>
      <p:ext uri="{BB962C8B-B14F-4D97-AF65-F5344CB8AC3E}">
        <p14:creationId xmlns:p14="http://schemas.microsoft.com/office/powerpoint/2010/main" val="4042720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8E6E8-63C8-5CEE-9302-9FF3202A15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EE16A0-84E9-A171-EB6B-65575BE155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84875F-9AE8-AC38-6886-1EB118EF9A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7F5BCB-AB64-84F7-5033-E639C89DD5E2}"/>
              </a:ext>
            </a:extLst>
          </p:cNvPr>
          <p:cNvSpPr>
            <a:spLocks noGrp="1"/>
          </p:cNvSpPr>
          <p:nvPr>
            <p:ph type="sldNum" sz="quarter" idx="5"/>
          </p:nvPr>
        </p:nvSpPr>
        <p:spPr/>
        <p:txBody>
          <a:bodyPr/>
          <a:lstStyle/>
          <a:p>
            <a:fld id="{38A04FAA-E265-425E-A002-8C027B75B77C}" type="slidenum">
              <a:rPr lang="en-US" smtClean="0"/>
              <a:t>16</a:t>
            </a:fld>
            <a:endParaRPr lang="en-US"/>
          </a:p>
        </p:txBody>
      </p:sp>
    </p:spTree>
    <p:extLst>
      <p:ext uri="{BB962C8B-B14F-4D97-AF65-F5344CB8AC3E}">
        <p14:creationId xmlns:p14="http://schemas.microsoft.com/office/powerpoint/2010/main" val="16257565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58B6B-57FB-8194-8EA3-9FCB2C10A0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B9D9F-B4C8-557F-FC47-F3E1809138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B27444-918E-D9BB-428C-5B38A44DD3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F7A652-F718-9AB7-EC9D-5FC069C00B72}"/>
              </a:ext>
            </a:extLst>
          </p:cNvPr>
          <p:cNvSpPr>
            <a:spLocks noGrp="1"/>
          </p:cNvSpPr>
          <p:nvPr>
            <p:ph type="sldNum" sz="quarter" idx="5"/>
          </p:nvPr>
        </p:nvSpPr>
        <p:spPr/>
        <p:txBody>
          <a:bodyPr/>
          <a:lstStyle/>
          <a:p>
            <a:fld id="{38A04FAA-E265-425E-A002-8C027B75B77C}" type="slidenum">
              <a:rPr lang="en-US" smtClean="0"/>
              <a:t>17</a:t>
            </a:fld>
            <a:endParaRPr lang="en-US"/>
          </a:p>
        </p:txBody>
      </p:sp>
    </p:spTree>
    <p:extLst>
      <p:ext uri="{BB962C8B-B14F-4D97-AF65-F5344CB8AC3E}">
        <p14:creationId xmlns:p14="http://schemas.microsoft.com/office/powerpoint/2010/main" val="39389945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E7A9D-4E7F-03CC-8BC0-379D758D90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C3EF3B-87E4-4C73-B4E0-01BD3E1F0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B02F21-9F52-CC29-8097-965F081976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36D544-3EC2-6C6D-A8B6-B145DB69A3E8}"/>
              </a:ext>
            </a:extLst>
          </p:cNvPr>
          <p:cNvSpPr>
            <a:spLocks noGrp="1"/>
          </p:cNvSpPr>
          <p:nvPr>
            <p:ph type="sldNum" sz="quarter" idx="5"/>
          </p:nvPr>
        </p:nvSpPr>
        <p:spPr/>
        <p:txBody>
          <a:bodyPr/>
          <a:lstStyle/>
          <a:p>
            <a:fld id="{38A04FAA-E265-425E-A002-8C027B75B77C}" type="slidenum">
              <a:rPr lang="en-US" smtClean="0"/>
              <a:t>18</a:t>
            </a:fld>
            <a:endParaRPr lang="en-US"/>
          </a:p>
        </p:txBody>
      </p:sp>
    </p:spTree>
    <p:extLst>
      <p:ext uri="{BB962C8B-B14F-4D97-AF65-F5344CB8AC3E}">
        <p14:creationId xmlns:p14="http://schemas.microsoft.com/office/powerpoint/2010/main" val="12157606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14D88-DAD9-0D7E-A2E8-4576A82D0B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99D9E0-F708-DB48-34A0-615A9D184C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A894F5-2BF0-D63E-25CB-6F0248487D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BD12D8-A09C-3818-A8E2-23FAD218889D}"/>
              </a:ext>
            </a:extLst>
          </p:cNvPr>
          <p:cNvSpPr>
            <a:spLocks noGrp="1"/>
          </p:cNvSpPr>
          <p:nvPr>
            <p:ph type="sldNum" sz="quarter" idx="5"/>
          </p:nvPr>
        </p:nvSpPr>
        <p:spPr/>
        <p:txBody>
          <a:bodyPr/>
          <a:lstStyle/>
          <a:p>
            <a:fld id="{38A04FAA-E265-425E-A002-8C027B75B77C}" type="slidenum">
              <a:rPr lang="en-US" smtClean="0"/>
              <a:t>19</a:t>
            </a:fld>
            <a:endParaRPr lang="en-US"/>
          </a:p>
        </p:txBody>
      </p:sp>
    </p:spTree>
    <p:extLst>
      <p:ext uri="{BB962C8B-B14F-4D97-AF65-F5344CB8AC3E}">
        <p14:creationId xmlns:p14="http://schemas.microsoft.com/office/powerpoint/2010/main" val="3829282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EE577-2515-5EFC-A7FF-F18B4C3A2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0B59CA-30CA-27E3-8306-0DA621D78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F4D995-3943-3C89-C5B9-D7F3F3EED636}"/>
              </a:ext>
            </a:extLst>
          </p:cNvPr>
          <p:cNvSpPr>
            <a:spLocks noGrp="1"/>
          </p:cNvSpPr>
          <p:nvPr>
            <p:ph type="body" idx="1"/>
          </p:nvPr>
        </p:nvSpPr>
        <p:spPr/>
        <p:txBody>
          <a:bodyPr/>
          <a:lstStyle/>
          <a:p>
            <a:r>
              <a:rPr lang="en-US" altLang="zh-CN" sz="1200" b="0" i="0" kern="1200" dirty="0">
                <a:solidFill>
                  <a:schemeClr val="tx1"/>
                </a:solidFill>
                <a:effectLst/>
                <a:latin typeface="+mn-lt"/>
                <a:ea typeface="+mn-ea"/>
                <a:cs typeface="+mn-cs"/>
              </a:rPr>
              <a:t>9:6 “not all Israelites” (</a:t>
            </a:r>
            <a:r>
              <a:rPr lang="zh-CN" altLang="en-US" sz="1200" b="0" i="0" kern="1200" dirty="0">
                <a:solidFill>
                  <a:schemeClr val="tx1"/>
                </a:solidFill>
                <a:effectLst/>
                <a:latin typeface="+mn-lt"/>
                <a:ea typeface="+mn-ea"/>
                <a:cs typeface="+mn-cs"/>
              </a:rPr>
              <a:t>不都是以色列人 </a:t>
            </a:r>
            <a:r>
              <a:rPr lang="en-US" altLang="zh-CN"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bù</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dōu</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shì</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yǐsèliè</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rén</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Quoted from Mal. 1: 2– 3. Actual emotional hatred for Esau and his offspring is not the point here. Malachi, who wrote this declaration more than 1,500 years after their death, was looking back at these two men— and by extension the nations (Israel and Edom) that came from their loins. God chose one for divine blessing and protection, and the other he left to divine judgment.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 The ESV MacArthur Study Bible (Kindle Locations 286136-286139). Crossway. Kindle Edition. </a:t>
            </a:r>
          </a:p>
        </p:txBody>
      </p:sp>
      <p:sp>
        <p:nvSpPr>
          <p:cNvPr id="4" name="Slide Number Placeholder 3">
            <a:extLst>
              <a:ext uri="{FF2B5EF4-FFF2-40B4-BE49-F238E27FC236}">
                <a16:creationId xmlns:a16="http://schemas.microsoft.com/office/drawing/2014/main" id="{F091484E-F2A1-5348-3951-87DDF8969E7D}"/>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24369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311B-D3FF-2A3C-48FA-54B927517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63B07-D4B7-E981-29B3-071B18F30D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70E2DE-4084-F003-5698-66AA1798A6B8}"/>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Undoubtedly, Pharaoh thought his position and actions were of his own free choice to accomplish his own purposes, but in reality he was there to serve God’s purpose (even the destruction of his own army – Ex14:8). </a:t>
            </a:r>
            <a:r>
              <a:rPr lang="en-US" sz="1200" b="1" i="0" kern="1200" dirty="0">
                <a:solidFill>
                  <a:schemeClr val="tx1"/>
                </a:solidFill>
                <a:effectLst/>
                <a:latin typeface="+mn-lt"/>
                <a:ea typeface="+mn-ea"/>
                <a:cs typeface="+mn-cs"/>
              </a:rPr>
              <a:t>my name. </a:t>
            </a:r>
            <a:r>
              <a:rPr lang="en-US" sz="1200" b="0" i="0" kern="1200" dirty="0">
                <a:solidFill>
                  <a:schemeClr val="tx1"/>
                </a:solidFill>
                <a:effectLst/>
                <a:latin typeface="+mn-lt"/>
                <a:ea typeface="+mn-ea"/>
                <a:cs typeface="+mn-cs"/>
              </a:rPr>
              <a:t>The sum of the character of God (cf. Ex. 34:5–7).</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 is a fact of history: God uses all national leaders, good and bad, to serve His sovereign purposes (e.g.. Isaiah 10:12-13).  So don’t fret when faced with a difficult situation.</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E7743D9-936E-90C6-AD29-C3671E453B63}"/>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612059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E2BDF-6B46-B1ED-E74A-B93C296356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95D1AD-AC2A-F44C-2EE7-CB945363BC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25C2E1-8B32-C461-91C0-C57C106F797B}"/>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vessels of wrath</a:t>
            </a:r>
            <a:r>
              <a:rPr lang="en-US" sz="1200" b="0" i="0" kern="1200" dirty="0">
                <a:solidFill>
                  <a:schemeClr val="tx1"/>
                </a:solidFill>
                <a:effectLst/>
                <a:latin typeface="+mn-lt"/>
                <a:ea typeface="+mn-ea"/>
                <a:cs typeface="+mn-cs"/>
              </a:rPr>
              <a:t>. Continuing the analogy of a potter, Paul refers to those whom God has not chosen for salvation, but rather allowed to incur the just penalty for their sin— God’s wrath.  </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prepared for destruction</a:t>
            </a:r>
            <a:r>
              <a:rPr lang="en-US" sz="1200" b="0" i="0" kern="1200" dirty="0">
                <a:solidFill>
                  <a:schemeClr val="tx1"/>
                </a:solidFill>
                <a:effectLst/>
                <a:latin typeface="+mn-lt"/>
                <a:ea typeface="+mn-ea"/>
                <a:cs typeface="+mn-cs"/>
              </a:rPr>
              <a:t>. By their own rejection of him. God does not make men sinful, but he leaves them in the sin they have chosen</a:t>
            </a:r>
          </a:p>
        </p:txBody>
      </p:sp>
      <p:sp>
        <p:nvSpPr>
          <p:cNvPr id="4" name="Slide Number Placeholder 3">
            <a:extLst>
              <a:ext uri="{FF2B5EF4-FFF2-40B4-BE49-F238E27FC236}">
                <a16:creationId xmlns:a16="http://schemas.microsoft.com/office/drawing/2014/main" id="{085C1FF3-DDD8-D8F2-81C5-2807B8A3C59D}"/>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467704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32689-D9A8-39F0-EAFE-C8301BD587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256C3F-9CE4-2F9C-D8ED-7C2501E0D0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B5C63E-AB19-3F3E-47C5-5F85975F69E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Some people might think that, since God will choose those to be saved, what is our role in His process?  Shouldn’t we just sit back and wait for the end?</a:t>
            </a:r>
          </a:p>
        </p:txBody>
      </p:sp>
      <p:sp>
        <p:nvSpPr>
          <p:cNvPr id="4" name="Slide Number Placeholder 3">
            <a:extLst>
              <a:ext uri="{FF2B5EF4-FFF2-40B4-BE49-F238E27FC236}">
                <a16:creationId xmlns:a16="http://schemas.microsoft.com/office/drawing/2014/main" id="{9F8AB99A-8299-133B-5E1A-DBC9E79465EA}"/>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459545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AA83E-97D9-C20D-6F7A-BD664A9BF8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01749C-7EF9-263B-6131-8600A88FAB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760FF2-664F-3B1F-2021-0072EB578DB7}"/>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Acts 8:26ff</a:t>
            </a:r>
          </a:p>
        </p:txBody>
      </p:sp>
      <p:sp>
        <p:nvSpPr>
          <p:cNvPr id="4" name="Slide Number Placeholder 3">
            <a:extLst>
              <a:ext uri="{FF2B5EF4-FFF2-40B4-BE49-F238E27FC236}">
                <a16:creationId xmlns:a16="http://schemas.microsoft.com/office/drawing/2014/main" id="{E2969C09-E0A2-6B8E-155C-39B699F956D8}"/>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067457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D94F0-287A-B82A-D476-A440057EB3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3F16A-F03F-CE9E-FF79-CCCF11E40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5B2DE-5BB1-89FA-ED60-EB5C1B98218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As we said at the beginning of Part 1, we need to accept the fact that God’s wisdom exceeds our understanding more than the height of the universe exceeds an anthill.</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360F66D-B4E1-932D-E4A7-53F3CD81DB59}"/>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925146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4015696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0FAF4-DDB4-ABCC-EF9D-EF84E5FDCC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A8DA4D-6776-01EA-B795-94D447BCBC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C08326-68BE-1E6E-8CF5-DB53290ABF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311D89-F806-01C5-05D2-6ACBF16A9BF4}"/>
              </a:ext>
            </a:extLst>
          </p:cNvPr>
          <p:cNvSpPr>
            <a:spLocks noGrp="1"/>
          </p:cNvSpPr>
          <p:nvPr>
            <p:ph type="sldNum" sz="quarter" idx="5"/>
          </p:nvPr>
        </p:nvSpPr>
        <p:spPr/>
        <p:txBody>
          <a:bodyPr/>
          <a:lstStyle/>
          <a:p>
            <a:fld id="{38A04FAA-E265-425E-A002-8C027B75B77C}" type="slidenum">
              <a:rPr lang="en-US" smtClean="0"/>
              <a:t>11</a:t>
            </a:fld>
            <a:endParaRPr lang="en-US"/>
          </a:p>
        </p:txBody>
      </p:sp>
    </p:spTree>
    <p:extLst>
      <p:ext uri="{BB962C8B-B14F-4D97-AF65-F5344CB8AC3E}">
        <p14:creationId xmlns:p14="http://schemas.microsoft.com/office/powerpoint/2010/main" val="954847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10/12/2025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554431"/>
            <a:ext cx="6569110" cy="1762049"/>
          </a:xfrm>
        </p:spPr>
        <p:txBody>
          <a:bodyPr>
            <a:noAutofit/>
          </a:bodyPr>
          <a:lstStyle/>
          <a:p>
            <a:r>
              <a:rPr lang="en-US" b="1" u="sng" dirty="0"/>
              <a:t>Romans 9 to 11</a:t>
            </a:r>
            <a:br>
              <a:rPr lang="en-US" b="1" u="sng" dirty="0"/>
            </a:br>
            <a:r>
              <a:rPr lang="en-US" sz="4800" dirty="0"/>
              <a:t>(part 2)</a:t>
            </a:r>
            <a:endParaRPr lang="en-US" dirty="0"/>
          </a:p>
        </p:txBody>
      </p:sp>
      <p:sp>
        <p:nvSpPr>
          <p:cNvPr id="3" name="Subtitle 2"/>
          <p:cNvSpPr>
            <a:spLocks noGrp="1"/>
          </p:cNvSpPr>
          <p:nvPr>
            <p:ph type="subTitle" idx="1"/>
          </p:nvPr>
        </p:nvSpPr>
        <p:spPr>
          <a:xfrm>
            <a:off x="597408" y="3296413"/>
            <a:ext cx="8010144" cy="2490216"/>
          </a:xfrm>
        </p:spPr>
        <p:txBody>
          <a:bodyPr>
            <a:normAutofit fontScale="85000" lnSpcReduction="20000"/>
          </a:bodyPr>
          <a:lstStyle/>
          <a:p>
            <a:r>
              <a:rPr lang="en-US" sz="4700" b="1" dirty="0">
                <a:solidFill>
                  <a:schemeClr val="tx1">
                    <a:lumMod val="50000"/>
                    <a:lumOff val="50000"/>
                  </a:schemeClr>
                </a:solidFill>
              </a:rPr>
              <a:t>God’s Providential Plan</a:t>
            </a:r>
          </a:p>
          <a:p>
            <a:endParaRPr lang="en-US" sz="4000" dirty="0">
              <a:solidFill>
                <a:schemeClr val="tx1">
                  <a:lumMod val="50000"/>
                  <a:lumOff val="50000"/>
                </a:schemeClr>
              </a:solidFill>
            </a:endParaRPr>
          </a:p>
          <a:p>
            <a:pPr algn="l"/>
            <a:r>
              <a:rPr lang="en-US" sz="3400" dirty="0"/>
              <a:t>“Providential” = nothing happens by chance. God is continually working through people and events, both positive and negative, to accomplish His good and perfect will for His creation. </a:t>
            </a:r>
          </a:p>
          <a:p>
            <a:endParaRPr lang="en-US" sz="4000" dirty="0">
              <a:solidFill>
                <a:schemeClr val="tx1">
                  <a:lumMod val="50000"/>
                  <a:lumOff val="50000"/>
                </a:schemeClr>
              </a:solidFill>
            </a:endParaRP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B3612FF-B0A3-23FA-3923-3E1486FEFE9D}"/>
            </a:ext>
          </a:extLst>
        </p:cNvPr>
        <p:cNvGrpSpPr/>
        <p:nvPr/>
      </p:nvGrpSpPr>
      <p:grpSpPr>
        <a:xfrm>
          <a:off x="0" y="0"/>
          <a:ext cx="0" cy="0"/>
          <a:chOff x="0" y="0"/>
          <a:chExt cx="0" cy="0"/>
        </a:xfrm>
      </p:grpSpPr>
    </p:spTree>
    <p:extLst>
      <p:ext uri="{BB962C8B-B14F-4D97-AF65-F5344CB8AC3E}">
        <p14:creationId xmlns:p14="http://schemas.microsoft.com/office/powerpoint/2010/main" val="2081056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0329CE-9AD3-6751-78E1-4E52B41B8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070D9F-8E53-EA62-F8F2-FC3D66B7BA0E}"/>
              </a:ext>
            </a:extLst>
          </p:cNvPr>
          <p:cNvSpPr>
            <a:spLocks noGrp="1"/>
          </p:cNvSpPr>
          <p:nvPr>
            <p:ph type="title"/>
          </p:nvPr>
        </p:nvSpPr>
        <p:spPr>
          <a:xfrm>
            <a:off x="346842" y="261257"/>
            <a:ext cx="8168508" cy="1439457"/>
          </a:xfrm>
        </p:spPr>
        <p:txBody>
          <a:bodyPr>
            <a:normAutofit/>
          </a:bodyPr>
          <a:lstStyle/>
          <a:p>
            <a:r>
              <a:rPr lang="en-US" sz="3600" b="1" u="sng" dirty="0">
                <a:solidFill>
                  <a:schemeClr val="bg1"/>
                </a:solidFill>
              </a:rPr>
              <a:t>Be Unto Your Name</a:t>
            </a:r>
            <a:r>
              <a:rPr lang="en-US" sz="3600" dirty="0">
                <a:solidFill>
                  <a:schemeClr val="bg1"/>
                </a:solidFill>
              </a:rPr>
              <a:t>  </a:t>
            </a:r>
            <a:r>
              <a:rPr lang="en-US" sz="3100" dirty="0">
                <a:solidFill>
                  <a:schemeClr val="bg1"/>
                </a:solidFill>
              </a:rPr>
              <a:t>(by Lynn DeShazo) </a:t>
            </a:r>
            <a:br>
              <a:rPr lang="en-US" sz="3100" dirty="0">
                <a:solidFill>
                  <a:schemeClr val="bg1"/>
                </a:solidFill>
              </a:rPr>
            </a:br>
            <a:r>
              <a:rPr lang="en-US" sz="2400" dirty="0">
                <a:solidFill>
                  <a:schemeClr val="bg1"/>
                </a:solidFill>
              </a:rPr>
              <a:t>(Capo 2)  Intro:  </a:t>
            </a:r>
            <a:r>
              <a:rPr lang="en-US" sz="2400" dirty="0">
                <a:solidFill>
                  <a:schemeClr val="accent1">
                    <a:lumMod val="40000"/>
                    <a:lumOff val="60000"/>
                  </a:schemeClr>
                </a:solidFill>
                <a:latin typeface="Consolas" panose="020B0609020204030204" pitchFamily="49" charset="0"/>
                <a:ea typeface="+mn-ea"/>
                <a:cs typeface="+mn-cs"/>
              </a:rPr>
              <a:t>G D Am Em C G Dsus4 D</a:t>
            </a:r>
            <a:endParaRPr lang="en-US" sz="2700" dirty="0">
              <a:solidFill>
                <a:schemeClr val="accent1">
                  <a:lumMod val="40000"/>
                  <a:lumOff val="60000"/>
                </a:schemeClr>
              </a:solidFill>
              <a:latin typeface="Consolas" panose="020B0609020204030204" pitchFamily="49" charset="0"/>
              <a:ea typeface="+mn-ea"/>
              <a:cs typeface="+mn-cs"/>
            </a:endParaRPr>
          </a:p>
        </p:txBody>
      </p:sp>
      <p:sp>
        <p:nvSpPr>
          <p:cNvPr id="3" name="Content Placeholder 2">
            <a:extLst>
              <a:ext uri="{FF2B5EF4-FFF2-40B4-BE49-F238E27FC236}">
                <a16:creationId xmlns:a16="http://schemas.microsoft.com/office/drawing/2014/main" id="{9695F5EE-F356-B53E-1FBD-871D4C13376E}"/>
              </a:ext>
            </a:extLst>
          </p:cNvPr>
          <p:cNvSpPr>
            <a:spLocks noGrp="1"/>
          </p:cNvSpPr>
          <p:nvPr>
            <p:ph idx="1"/>
          </p:nvPr>
        </p:nvSpPr>
        <p:spPr>
          <a:xfrm>
            <a:off x="346842" y="1937657"/>
            <a:ext cx="8379373" cy="3734069"/>
          </a:xfrm>
        </p:spPr>
        <p:txBody>
          <a:bodyPr>
            <a:normAutofit lnSpcReduction="10000"/>
          </a:bodyPr>
          <a:lstStyle/>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en-US" dirty="0">
                <a:solidFill>
                  <a:schemeClr val="bg1"/>
                </a:solidFill>
                <a:latin typeface="Consolas" panose="020B0609020204030204" pitchFamily="49" charset="0"/>
              </a:rPr>
              <a:t>We are a moment You are forever</a:t>
            </a:r>
          </a:p>
          <a:p>
            <a:pPr marL="0" indent="0">
              <a:buNone/>
            </a:pPr>
            <a:r>
              <a:rPr lang="en-US" b="1" dirty="0">
                <a:solidFill>
                  <a:schemeClr val="accent5">
                    <a:lumMod val="40000"/>
                    <a:lumOff val="60000"/>
                  </a:schemeClr>
                </a:solidFill>
                <a:latin typeface="Consolas" panose="020B0609020204030204" pitchFamily="49" charset="0"/>
              </a:rPr>
              <a:t>C           G    F          D</a:t>
            </a:r>
          </a:p>
          <a:p>
            <a:pPr marL="0" indent="0">
              <a:buNone/>
            </a:pPr>
            <a:r>
              <a:rPr lang="en-US" dirty="0">
                <a:solidFill>
                  <a:schemeClr val="bg1"/>
                </a:solidFill>
                <a:latin typeface="Consolas" panose="020B0609020204030204" pitchFamily="49" charset="0"/>
              </a:rPr>
              <a:t>Lord of the ages God before time</a:t>
            </a:r>
          </a:p>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en-US" dirty="0">
                <a:solidFill>
                  <a:schemeClr val="bg1"/>
                </a:solidFill>
                <a:latin typeface="Consolas" panose="020B0609020204030204" pitchFamily="49" charset="0"/>
              </a:rPr>
              <a:t>We are a vapor You are eternal</a:t>
            </a:r>
          </a:p>
          <a:p>
            <a:pPr marL="0" indent="0">
              <a:buNone/>
            </a:pPr>
            <a:r>
              <a:rPr lang="en-US" b="1" dirty="0">
                <a:solidFill>
                  <a:schemeClr val="accent5">
                    <a:lumMod val="40000"/>
                    <a:lumOff val="60000"/>
                  </a:schemeClr>
                </a:solidFill>
                <a:latin typeface="Consolas" panose="020B0609020204030204" pitchFamily="49" charset="0"/>
              </a:rPr>
              <a:t>C        G       F           Dsus4 D</a:t>
            </a:r>
          </a:p>
          <a:p>
            <a:pPr marL="0" indent="0">
              <a:buNone/>
            </a:pPr>
            <a:r>
              <a:rPr lang="en-US" dirty="0">
                <a:solidFill>
                  <a:schemeClr val="bg1"/>
                </a:solidFill>
                <a:latin typeface="Consolas" panose="020B0609020204030204" pitchFamily="49" charset="0"/>
              </a:rPr>
              <a:t>Love everlasting reigning on high</a:t>
            </a:r>
          </a:p>
        </p:txBody>
      </p:sp>
    </p:spTree>
    <p:extLst>
      <p:ext uri="{BB962C8B-B14F-4D97-AF65-F5344CB8AC3E}">
        <p14:creationId xmlns:p14="http://schemas.microsoft.com/office/powerpoint/2010/main" val="3856119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2166F9-4615-1EE0-8790-AF07FAB3C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F30C3-3EB2-56E5-7272-3A024B185A0C}"/>
              </a:ext>
            </a:extLst>
          </p:cNvPr>
          <p:cNvSpPr>
            <a:spLocks noGrp="1"/>
          </p:cNvSpPr>
          <p:nvPr>
            <p:ph type="title"/>
          </p:nvPr>
        </p:nvSpPr>
        <p:spPr>
          <a:xfrm>
            <a:off x="628650" y="214645"/>
            <a:ext cx="8286750" cy="1211384"/>
          </a:xfrm>
        </p:spPr>
        <p:txBody>
          <a:bodyPr>
            <a:normAutofit/>
          </a:bodyPr>
          <a:lstStyle/>
          <a:p>
            <a:r>
              <a:rPr lang="en-US" sz="3600" b="1" u="sng" dirty="0">
                <a:solidFill>
                  <a:schemeClr val="bg1"/>
                </a:solidFill>
              </a:rPr>
              <a:t>Be Unto Your Name</a:t>
            </a:r>
            <a:r>
              <a:rPr lang="en-US" sz="3600" b="1" dirty="0">
                <a:solidFill>
                  <a:schemeClr val="bg1"/>
                </a:solidFill>
              </a:rPr>
              <a:t>   </a:t>
            </a:r>
            <a:r>
              <a:rPr lang="en-US" sz="3000" dirty="0">
                <a:solidFill>
                  <a:schemeClr val="bg1"/>
                </a:solidFill>
              </a:rPr>
              <a:t>(chorus)</a:t>
            </a:r>
            <a:endParaRPr lang="en-US" sz="3600" b="1" u="sng" dirty="0">
              <a:solidFill>
                <a:schemeClr val="bg1"/>
              </a:solidFill>
            </a:endParaRPr>
          </a:p>
        </p:txBody>
      </p:sp>
      <p:sp>
        <p:nvSpPr>
          <p:cNvPr id="3" name="Content Placeholder 2">
            <a:extLst>
              <a:ext uri="{FF2B5EF4-FFF2-40B4-BE49-F238E27FC236}">
                <a16:creationId xmlns:a16="http://schemas.microsoft.com/office/drawing/2014/main" id="{F706429F-BA9A-2502-B961-639EC6590501}"/>
              </a:ext>
            </a:extLst>
          </p:cNvPr>
          <p:cNvSpPr>
            <a:spLocks noGrp="1"/>
          </p:cNvSpPr>
          <p:nvPr>
            <p:ph idx="1"/>
          </p:nvPr>
        </p:nvSpPr>
        <p:spPr>
          <a:xfrm>
            <a:off x="250377" y="1567544"/>
            <a:ext cx="9143999" cy="4269718"/>
          </a:xfrm>
        </p:spPr>
        <p:txBody>
          <a:bodyPr>
            <a:noAutofit/>
          </a:bodyPr>
          <a:lstStyle/>
          <a:p>
            <a:pPr marL="0" indent="0">
              <a:buNone/>
            </a:pPr>
            <a:r>
              <a:rPr lang="en-US" b="1" dirty="0">
                <a:solidFill>
                  <a:schemeClr val="accent5">
                    <a:lumMod val="40000"/>
                    <a:lumOff val="60000"/>
                  </a:schemeClr>
                </a:solidFill>
                <a:latin typeface="Consolas" panose="020B0609020204030204" pitchFamily="49" charset="0"/>
              </a:rPr>
              <a:t>Em   C    G          D</a:t>
            </a:r>
          </a:p>
          <a:p>
            <a:pPr marL="0" indent="0">
              <a:buNone/>
            </a:pPr>
            <a:r>
              <a:rPr lang="en-US" dirty="0">
                <a:solidFill>
                  <a:schemeClr val="bg1"/>
                </a:solidFill>
                <a:latin typeface="Consolas" panose="020B0609020204030204" pitchFamily="49" charset="0"/>
              </a:rPr>
              <a:t>Holy </a:t>
            </a:r>
            <a:r>
              <a:rPr lang="en-US" dirty="0" err="1">
                <a:solidFill>
                  <a:schemeClr val="bg1"/>
                </a:solidFill>
                <a:latin typeface="Consolas" panose="020B0609020204030204" pitchFamily="49" charset="0"/>
              </a:rPr>
              <a:t>holy</a:t>
            </a:r>
            <a:r>
              <a:rPr lang="en-US" dirty="0">
                <a:solidFill>
                  <a:schemeClr val="bg1"/>
                </a:solidFill>
                <a:latin typeface="Consolas" panose="020B0609020204030204" pitchFamily="49" charset="0"/>
              </a:rPr>
              <a:t> Lord God Almighty</a:t>
            </a:r>
          </a:p>
          <a:p>
            <a:pPr marL="0" indent="0">
              <a:buNone/>
            </a:pPr>
            <a:r>
              <a:rPr lang="en-US" b="1" dirty="0">
                <a:solidFill>
                  <a:schemeClr val="accent5">
                    <a:lumMod val="40000"/>
                    <a:lumOff val="60000"/>
                  </a:schemeClr>
                </a:solidFill>
                <a:latin typeface="Consolas" panose="020B0609020204030204" pitchFamily="49" charset="0"/>
              </a:rPr>
              <a:t>Em     C      G            Dsus4 D</a:t>
            </a:r>
          </a:p>
          <a:p>
            <a:pPr marL="0" indent="0">
              <a:buNone/>
            </a:pPr>
            <a:r>
              <a:rPr lang="en-US" dirty="0">
                <a:solidFill>
                  <a:schemeClr val="bg1"/>
                </a:solidFill>
                <a:latin typeface="Consolas" panose="020B0609020204030204" pitchFamily="49" charset="0"/>
              </a:rPr>
              <a:t>Worthy is the Lamb Who was slain</a:t>
            </a:r>
          </a:p>
          <a:p>
            <a:pPr marL="0" indent="0">
              <a:buNone/>
            </a:pPr>
            <a:r>
              <a:rPr lang="en-US" b="1" dirty="0">
                <a:solidFill>
                  <a:schemeClr val="accent5">
                    <a:lumMod val="40000"/>
                    <a:lumOff val="60000"/>
                  </a:schemeClr>
                </a:solidFill>
                <a:latin typeface="Consolas" panose="020B0609020204030204" pitchFamily="49" charset="0"/>
              </a:rPr>
              <a:t>Em      C       G         D</a:t>
            </a:r>
          </a:p>
          <a:p>
            <a:pPr marL="0" indent="0">
              <a:buNone/>
            </a:pPr>
            <a:r>
              <a:rPr lang="en-US" dirty="0">
                <a:solidFill>
                  <a:schemeClr val="bg1"/>
                </a:solidFill>
                <a:latin typeface="Consolas" panose="020B0609020204030204" pitchFamily="49" charset="0"/>
              </a:rPr>
              <a:t>Highest praises honor and glory</a:t>
            </a:r>
          </a:p>
          <a:p>
            <a:pPr marL="0" indent="0">
              <a:buNone/>
            </a:pPr>
            <a:r>
              <a:rPr lang="en-US" b="1" dirty="0">
                <a:solidFill>
                  <a:schemeClr val="accent5">
                    <a:lumMod val="40000"/>
                    <a:lumOff val="60000"/>
                  </a:schemeClr>
                </a:solidFill>
                <a:latin typeface="Consolas" panose="020B0609020204030204" pitchFamily="49" charset="0"/>
              </a:rPr>
              <a:t>Am   Em      Dsus4 D   Am   Em      Dsus4 D</a:t>
            </a:r>
          </a:p>
          <a:p>
            <a:pPr marL="0" indent="0">
              <a:buNone/>
            </a:pPr>
            <a:r>
              <a:rPr lang="en-US" dirty="0">
                <a:solidFill>
                  <a:schemeClr val="bg1"/>
                </a:solidFill>
                <a:latin typeface="Consolas" panose="020B0609020204030204" pitchFamily="49" charset="0"/>
              </a:rPr>
              <a:t>Be unto Your name      Be unto Your name</a:t>
            </a:r>
          </a:p>
        </p:txBody>
      </p:sp>
    </p:spTree>
    <p:extLst>
      <p:ext uri="{BB962C8B-B14F-4D97-AF65-F5344CB8AC3E}">
        <p14:creationId xmlns:p14="http://schemas.microsoft.com/office/powerpoint/2010/main" val="3359072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7D2A834-7D11-50E3-8D9B-B81645F35D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7C6F2-06E0-CA03-E585-5DBD8225E91A}"/>
              </a:ext>
            </a:extLst>
          </p:cNvPr>
          <p:cNvSpPr>
            <a:spLocks noGrp="1"/>
          </p:cNvSpPr>
          <p:nvPr>
            <p:ph type="title"/>
          </p:nvPr>
        </p:nvSpPr>
        <p:spPr>
          <a:xfrm>
            <a:off x="478971" y="359229"/>
            <a:ext cx="8000907" cy="1145542"/>
          </a:xfrm>
        </p:spPr>
        <p:txBody>
          <a:bodyPr>
            <a:normAutofit/>
          </a:bodyPr>
          <a:lstStyle/>
          <a:p>
            <a:r>
              <a:rPr lang="en-US" sz="3600" b="1" u="sng" dirty="0">
                <a:solidFill>
                  <a:schemeClr val="bg1"/>
                </a:solidFill>
              </a:rPr>
              <a:t>Be Unto Your Name</a:t>
            </a:r>
            <a:r>
              <a:rPr lang="en-US" sz="3600" b="1" dirty="0">
                <a:solidFill>
                  <a:schemeClr val="bg1"/>
                </a:solidFill>
              </a:rPr>
              <a:t>   </a:t>
            </a:r>
            <a:r>
              <a:rPr lang="en-US" sz="3000" dirty="0">
                <a:solidFill>
                  <a:schemeClr val="bg1"/>
                </a:solidFill>
              </a:rPr>
              <a:t>(verse 2)</a:t>
            </a:r>
            <a:endParaRPr lang="en-US" sz="3600" b="1" u="sng" dirty="0">
              <a:solidFill>
                <a:schemeClr val="bg1"/>
              </a:solidFill>
            </a:endParaRPr>
          </a:p>
        </p:txBody>
      </p:sp>
      <p:sp>
        <p:nvSpPr>
          <p:cNvPr id="3" name="Content Placeholder 2">
            <a:extLst>
              <a:ext uri="{FF2B5EF4-FFF2-40B4-BE49-F238E27FC236}">
                <a16:creationId xmlns:a16="http://schemas.microsoft.com/office/drawing/2014/main" id="{A624609C-4503-F30A-2977-2EC0992E8926}"/>
              </a:ext>
            </a:extLst>
          </p:cNvPr>
          <p:cNvSpPr>
            <a:spLocks noGrp="1"/>
          </p:cNvSpPr>
          <p:nvPr>
            <p:ph idx="1"/>
          </p:nvPr>
        </p:nvSpPr>
        <p:spPr>
          <a:xfrm>
            <a:off x="346842" y="1874126"/>
            <a:ext cx="8379373" cy="3963135"/>
          </a:xfrm>
        </p:spPr>
        <p:txBody>
          <a:bodyPr>
            <a:normAutofit lnSpcReduction="10000"/>
          </a:bodyPr>
          <a:lstStyle/>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en-US" dirty="0">
                <a:solidFill>
                  <a:schemeClr val="bg1"/>
                </a:solidFill>
                <a:latin typeface="Consolas" panose="020B0609020204030204" pitchFamily="49" charset="0"/>
              </a:rPr>
              <a:t>We are the broken You are the healer</a:t>
            </a:r>
          </a:p>
          <a:p>
            <a:pPr marL="0" indent="0">
              <a:buNone/>
            </a:pPr>
            <a:r>
              <a:rPr lang="en-US" b="1" dirty="0">
                <a:solidFill>
                  <a:schemeClr val="accent5">
                    <a:lumMod val="40000"/>
                    <a:lumOff val="60000"/>
                  </a:schemeClr>
                </a:solidFill>
                <a:latin typeface="Consolas" panose="020B0609020204030204" pitchFamily="49" charset="0"/>
              </a:rPr>
              <a:t>C       G      F         D</a:t>
            </a:r>
          </a:p>
          <a:p>
            <a:pPr marL="0" indent="0">
              <a:buNone/>
            </a:pPr>
            <a:r>
              <a:rPr lang="en-US" dirty="0">
                <a:solidFill>
                  <a:schemeClr val="bg1"/>
                </a:solidFill>
                <a:latin typeface="Consolas" panose="020B0609020204030204" pitchFamily="49" charset="0"/>
              </a:rPr>
              <a:t>Jesus Redeemer mighty to save</a:t>
            </a:r>
          </a:p>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en-US" dirty="0">
                <a:solidFill>
                  <a:schemeClr val="bg1"/>
                </a:solidFill>
                <a:latin typeface="Consolas" panose="020B0609020204030204" pitchFamily="49" charset="0"/>
              </a:rPr>
              <a:t>You are the love song we'll sing forever</a:t>
            </a:r>
          </a:p>
          <a:p>
            <a:pPr marL="0" indent="0">
              <a:buNone/>
            </a:pPr>
            <a:r>
              <a:rPr lang="en-US" b="1" dirty="0">
                <a:solidFill>
                  <a:schemeClr val="accent5">
                    <a:lumMod val="40000"/>
                    <a:lumOff val="60000"/>
                  </a:schemeClr>
                </a:solidFill>
                <a:latin typeface="Consolas" panose="020B0609020204030204" pitchFamily="49" charset="0"/>
              </a:rPr>
              <a:t>C        G        F             Dsus4 D</a:t>
            </a:r>
          </a:p>
          <a:p>
            <a:pPr marL="0" indent="0">
              <a:buNone/>
            </a:pPr>
            <a:r>
              <a:rPr lang="en-US" dirty="0">
                <a:solidFill>
                  <a:schemeClr val="bg1"/>
                </a:solidFill>
                <a:latin typeface="Consolas" panose="020B0609020204030204" pitchFamily="49" charset="0"/>
              </a:rPr>
              <a:t>Bowing before You blessing Your name</a:t>
            </a:r>
          </a:p>
        </p:txBody>
      </p:sp>
    </p:spTree>
    <p:extLst>
      <p:ext uri="{BB962C8B-B14F-4D97-AF65-F5344CB8AC3E}">
        <p14:creationId xmlns:p14="http://schemas.microsoft.com/office/powerpoint/2010/main" val="345512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AC8A196-E320-4141-FDE3-A746B2368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91ED8-DCE9-C5B7-6900-744D8E6B0190}"/>
              </a:ext>
            </a:extLst>
          </p:cNvPr>
          <p:cNvSpPr>
            <a:spLocks noGrp="1"/>
          </p:cNvSpPr>
          <p:nvPr>
            <p:ph type="title"/>
          </p:nvPr>
        </p:nvSpPr>
        <p:spPr>
          <a:xfrm>
            <a:off x="628650" y="214645"/>
            <a:ext cx="8286750" cy="1211384"/>
          </a:xfrm>
        </p:spPr>
        <p:txBody>
          <a:bodyPr>
            <a:normAutofit/>
          </a:bodyPr>
          <a:lstStyle/>
          <a:p>
            <a:r>
              <a:rPr lang="en-US" sz="3600" b="1" u="sng" dirty="0">
                <a:solidFill>
                  <a:schemeClr val="bg1"/>
                </a:solidFill>
              </a:rPr>
              <a:t>Be Unto Your Name</a:t>
            </a:r>
            <a:r>
              <a:rPr lang="en-US" sz="3600" b="1" dirty="0">
                <a:solidFill>
                  <a:schemeClr val="bg1"/>
                </a:solidFill>
              </a:rPr>
              <a:t>   </a:t>
            </a:r>
            <a:r>
              <a:rPr lang="en-US" sz="3000" dirty="0">
                <a:solidFill>
                  <a:schemeClr val="bg1"/>
                </a:solidFill>
              </a:rPr>
              <a:t>(chorus)</a:t>
            </a:r>
            <a:endParaRPr lang="en-US" sz="3600" b="1" u="sng" dirty="0">
              <a:solidFill>
                <a:schemeClr val="bg1"/>
              </a:solidFill>
            </a:endParaRPr>
          </a:p>
        </p:txBody>
      </p:sp>
      <p:sp>
        <p:nvSpPr>
          <p:cNvPr id="3" name="Content Placeholder 2">
            <a:extLst>
              <a:ext uri="{FF2B5EF4-FFF2-40B4-BE49-F238E27FC236}">
                <a16:creationId xmlns:a16="http://schemas.microsoft.com/office/drawing/2014/main" id="{02B43939-7488-2033-4BA0-8BAFB6B87F45}"/>
              </a:ext>
            </a:extLst>
          </p:cNvPr>
          <p:cNvSpPr>
            <a:spLocks noGrp="1"/>
          </p:cNvSpPr>
          <p:nvPr>
            <p:ph idx="1"/>
          </p:nvPr>
        </p:nvSpPr>
        <p:spPr>
          <a:xfrm>
            <a:off x="250377" y="1567544"/>
            <a:ext cx="9143999" cy="4269718"/>
          </a:xfrm>
        </p:spPr>
        <p:txBody>
          <a:bodyPr>
            <a:noAutofit/>
          </a:bodyPr>
          <a:lstStyle/>
          <a:p>
            <a:pPr marL="0" indent="0">
              <a:buNone/>
            </a:pPr>
            <a:r>
              <a:rPr lang="en-US" b="1" dirty="0">
                <a:solidFill>
                  <a:schemeClr val="accent5">
                    <a:lumMod val="40000"/>
                    <a:lumOff val="60000"/>
                  </a:schemeClr>
                </a:solidFill>
                <a:latin typeface="Consolas" panose="020B0609020204030204" pitchFamily="49" charset="0"/>
              </a:rPr>
              <a:t>Em   C    G          D</a:t>
            </a:r>
          </a:p>
          <a:p>
            <a:pPr marL="0" indent="0">
              <a:buNone/>
            </a:pPr>
            <a:r>
              <a:rPr lang="en-US" dirty="0">
                <a:solidFill>
                  <a:schemeClr val="bg1"/>
                </a:solidFill>
                <a:latin typeface="Consolas" panose="020B0609020204030204" pitchFamily="49" charset="0"/>
              </a:rPr>
              <a:t>Holy </a:t>
            </a:r>
            <a:r>
              <a:rPr lang="en-US" dirty="0" err="1">
                <a:solidFill>
                  <a:schemeClr val="bg1"/>
                </a:solidFill>
                <a:latin typeface="Consolas" panose="020B0609020204030204" pitchFamily="49" charset="0"/>
              </a:rPr>
              <a:t>holy</a:t>
            </a:r>
            <a:r>
              <a:rPr lang="en-US" dirty="0">
                <a:solidFill>
                  <a:schemeClr val="bg1"/>
                </a:solidFill>
                <a:latin typeface="Consolas" panose="020B0609020204030204" pitchFamily="49" charset="0"/>
              </a:rPr>
              <a:t> Lord God Almighty</a:t>
            </a:r>
          </a:p>
          <a:p>
            <a:pPr marL="0" indent="0">
              <a:buNone/>
            </a:pPr>
            <a:r>
              <a:rPr lang="en-US" b="1" dirty="0">
                <a:solidFill>
                  <a:schemeClr val="accent5">
                    <a:lumMod val="40000"/>
                    <a:lumOff val="60000"/>
                  </a:schemeClr>
                </a:solidFill>
                <a:latin typeface="Consolas" panose="020B0609020204030204" pitchFamily="49" charset="0"/>
              </a:rPr>
              <a:t>Em     C      G            Dsus4 D</a:t>
            </a:r>
          </a:p>
          <a:p>
            <a:pPr marL="0" indent="0">
              <a:buNone/>
            </a:pPr>
            <a:r>
              <a:rPr lang="en-US" dirty="0">
                <a:solidFill>
                  <a:schemeClr val="bg1"/>
                </a:solidFill>
                <a:latin typeface="Consolas" panose="020B0609020204030204" pitchFamily="49" charset="0"/>
              </a:rPr>
              <a:t>Worthy is the Lamb Who was slain</a:t>
            </a:r>
          </a:p>
          <a:p>
            <a:pPr marL="0" indent="0">
              <a:buNone/>
            </a:pPr>
            <a:r>
              <a:rPr lang="en-US" b="1" dirty="0">
                <a:solidFill>
                  <a:schemeClr val="accent5">
                    <a:lumMod val="40000"/>
                    <a:lumOff val="60000"/>
                  </a:schemeClr>
                </a:solidFill>
                <a:latin typeface="Consolas" panose="020B0609020204030204" pitchFamily="49" charset="0"/>
              </a:rPr>
              <a:t>Em      C       G         D</a:t>
            </a:r>
          </a:p>
          <a:p>
            <a:pPr marL="0" indent="0">
              <a:buNone/>
            </a:pPr>
            <a:r>
              <a:rPr lang="en-US" dirty="0">
                <a:solidFill>
                  <a:schemeClr val="bg1"/>
                </a:solidFill>
                <a:latin typeface="Consolas" panose="020B0609020204030204" pitchFamily="49" charset="0"/>
              </a:rPr>
              <a:t>Highest praises honor and glory</a:t>
            </a:r>
          </a:p>
          <a:p>
            <a:pPr marL="0" indent="0">
              <a:buNone/>
            </a:pPr>
            <a:r>
              <a:rPr lang="en-US" b="1" dirty="0">
                <a:solidFill>
                  <a:schemeClr val="accent5">
                    <a:lumMod val="40000"/>
                    <a:lumOff val="60000"/>
                  </a:schemeClr>
                </a:solidFill>
                <a:latin typeface="Consolas" panose="020B0609020204030204" pitchFamily="49" charset="0"/>
              </a:rPr>
              <a:t>Am   Em      Dsus4 D   Am   Em      Dsus4 D</a:t>
            </a:r>
          </a:p>
          <a:p>
            <a:pPr marL="0" indent="0">
              <a:buNone/>
            </a:pPr>
            <a:r>
              <a:rPr lang="en-US" dirty="0">
                <a:solidFill>
                  <a:schemeClr val="bg1"/>
                </a:solidFill>
                <a:latin typeface="Consolas" panose="020B0609020204030204" pitchFamily="49" charset="0"/>
              </a:rPr>
              <a:t>Be unto Your name      Be unto Your name</a:t>
            </a:r>
          </a:p>
        </p:txBody>
      </p:sp>
    </p:spTree>
    <p:extLst>
      <p:ext uri="{BB962C8B-B14F-4D97-AF65-F5344CB8AC3E}">
        <p14:creationId xmlns:p14="http://schemas.microsoft.com/office/powerpoint/2010/main" val="2562483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7D69F44-D10F-C1B4-999D-42ED2527B08F}"/>
            </a:ext>
          </a:extLst>
        </p:cNvPr>
        <p:cNvGrpSpPr/>
        <p:nvPr/>
      </p:nvGrpSpPr>
      <p:grpSpPr>
        <a:xfrm>
          <a:off x="0" y="0"/>
          <a:ext cx="0" cy="0"/>
          <a:chOff x="0" y="0"/>
          <a:chExt cx="0" cy="0"/>
        </a:xfrm>
      </p:grpSpPr>
    </p:spTree>
    <p:extLst>
      <p:ext uri="{BB962C8B-B14F-4D97-AF65-F5344CB8AC3E}">
        <p14:creationId xmlns:p14="http://schemas.microsoft.com/office/powerpoint/2010/main" val="641115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034FCD9-3DDB-7610-E96A-18324286F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594827-8949-FE0B-70AF-0C2732D323C9}"/>
              </a:ext>
            </a:extLst>
          </p:cNvPr>
          <p:cNvSpPr>
            <a:spLocks noGrp="1"/>
          </p:cNvSpPr>
          <p:nvPr>
            <p:ph type="title"/>
          </p:nvPr>
        </p:nvSpPr>
        <p:spPr>
          <a:xfrm>
            <a:off x="346842" y="-174170"/>
            <a:ext cx="8168508" cy="1297943"/>
          </a:xfrm>
        </p:spPr>
        <p:txBody>
          <a:bodyPr>
            <a:normAutofit/>
          </a:bodyPr>
          <a:lstStyle/>
          <a:p>
            <a:r>
              <a:rPr lang="en-US" sz="3600" b="1" u="sng" dirty="0">
                <a:solidFill>
                  <a:schemeClr val="bg1"/>
                </a:solidFill>
              </a:rPr>
              <a:t>Be Unto Your Name</a:t>
            </a:r>
            <a:r>
              <a:rPr lang="en-US" sz="3600" dirty="0">
                <a:solidFill>
                  <a:schemeClr val="bg1"/>
                </a:solidFill>
              </a:rPr>
              <a:t>  </a:t>
            </a:r>
            <a:r>
              <a:rPr lang="en-US" sz="3100" dirty="0">
                <a:solidFill>
                  <a:schemeClr val="bg1"/>
                </a:solidFill>
              </a:rPr>
              <a:t>(by Lynn DeShazo) </a:t>
            </a:r>
            <a:br>
              <a:rPr lang="en-US" sz="3100" dirty="0">
                <a:solidFill>
                  <a:schemeClr val="bg1"/>
                </a:solidFill>
              </a:rPr>
            </a:br>
            <a:r>
              <a:rPr lang="en-US" sz="2400" dirty="0">
                <a:solidFill>
                  <a:schemeClr val="bg1"/>
                </a:solidFill>
              </a:rPr>
              <a:t>(Capo 2)  Intro:  </a:t>
            </a:r>
            <a:r>
              <a:rPr lang="en-US" sz="2400" dirty="0">
                <a:solidFill>
                  <a:schemeClr val="accent1">
                    <a:lumMod val="40000"/>
                    <a:lumOff val="60000"/>
                  </a:schemeClr>
                </a:solidFill>
                <a:latin typeface="Consolas" panose="020B0609020204030204" pitchFamily="49" charset="0"/>
                <a:ea typeface="+mn-ea"/>
                <a:cs typeface="+mn-cs"/>
              </a:rPr>
              <a:t>G D Am Em C G Dsus4 D</a:t>
            </a:r>
            <a:endParaRPr lang="en-US" sz="2700" dirty="0">
              <a:solidFill>
                <a:schemeClr val="accent1">
                  <a:lumMod val="40000"/>
                  <a:lumOff val="60000"/>
                </a:schemeClr>
              </a:solidFill>
              <a:latin typeface="Consolas" panose="020B0609020204030204" pitchFamily="49" charset="0"/>
              <a:ea typeface="+mn-ea"/>
              <a:cs typeface="+mn-cs"/>
            </a:endParaRPr>
          </a:p>
        </p:txBody>
      </p:sp>
      <p:sp>
        <p:nvSpPr>
          <p:cNvPr id="3" name="Content Placeholder 2">
            <a:extLst>
              <a:ext uri="{FF2B5EF4-FFF2-40B4-BE49-F238E27FC236}">
                <a16:creationId xmlns:a16="http://schemas.microsoft.com/office/drawing/2014/main" id="{E844EFA3-AEED-8173-45D4-1BD56BDEEBB8}"/>
              </a:ext>
            </a:extLst>
          </p:cNvPr>
          <p:cNvSpPr>
            <a:spLocks noGrp="1"/>
          </p:cNvSpPr>
          <p:nvPr>
            <p:ph idx="1"/>
          </p:nvPr>
        </p:nvSpPr>
        <p:spPr>
          <a:xfrm>
            <a:off x="346842" y="1219201"/>
            <a:ext cx="8379373" cy="5551714"/>
          </a:xfrm>
        </p:spPr>
        <p:txBody>
          <a:bodyPr>
            <a:normAutofit fontScale="92500" lnSpcReduction="10000"/>
          </a:bodyPr>
          <a:lstStyle/>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zh-CN" altLang="en-US" dirty="0">
                <a:solidFill>
                  <a:schemeClr val="bg1"/>
                </a:solidFill>
                <a:latin typeface="Consolas" panose="020B0609020204030204" pitchFamily="49" charset="0"/>
              </a:rPr>
              <a:t>我们  是   短暂    你  却 是  永恒</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Wǒmen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shì</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duǎnzàn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què</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shì</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yǒnghéng</a:t>
            </a:r>
            <a:endParaRPr lang="en-US" dirty="0">
              <a:solidFill>
                <a:schemeClr val="bg1"/>
              </a:solidFill>
              <a:latin typeface="Consolas" panose="020B0609020204030204" pitchFamily="49" charset="0"/>
            </a:endParaRPr>
          </a:p>
          <a:p>
            <a:pPr marL="0" indent="0">
              <a:buNone/>
            </a:pPr>
            <a:r>
              <a:rPr lang="en-US" b="1" dirty="0">
                <a:solidFill>
                  <a:schemeClr val="accent5">
                    <a:lumMod val="40000"/>
                    <a:lumOff val="60000"/>
                  </a:schemeClr>
                </a:solidFill>
                <a:latin typeface="Consolas" panose="020B0609020204030204" pitchFamily="49" charset="0"/>
              </a:rPr>
              <a:t>C           G      F            D</a:t>
            </a:r>
          </a:p>
          <a:p>
            <a:pPr marL="0" indent="0">
              <a:buNone/>
            </a:pPr>
            <a:r>
              <a:rPr lang="zh-CN" altLang="en-US" dirty="0">
                <a:solidFill>
                  <a:schemeClr val="bg1"/>
                </a:solidFill>
                <a:latin typeface="Consolas" panose="020B0609020204030204" pitchFamily="49" charset="0"/>
              </a:rPr>
              <a:t> 万世   的  主宰    掌管       时间</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wànshì</a:t>
            </a:r>
            <a:r>
              <a:rPr lang="en-US" dirty="0">
                <a:solidFill>
                  <a:schemeClr val="bg1"/>
                </a:solidFill>
                <a:latin typeface="Consolas" panose="020B0609020204030204" pitchFamily="49" charset="0"/>
              </a:rPr>
              <a:t>  de  </a:t>
            </a:r>
            <a:r>
              <a:rPr lang="en-US" dirty="0" err="1">
                <a:solidFill>
                  <a:schemeClr val="bg1"/>
                </a:solidFill>
                <a:latin typeface="Consolas" panose="020B0609020204030204" pitchFamily="49" charset="0"/>
              </a:rPr>
              <a:t>zhǔzǎi</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zhǎngguǎn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shíjiān</a:t>
            </a:r>
            <a:endParaRPr lang="en-US" dirty="0">
              <a:solidFill>
                <a:schemeClr val="bg1"/>
              </a:solidFill>
              <a:latin typeface="Consolas" panose="020B0609020204030204" pitchFamily="49" charset="0"/>
            </a:endParaRPr>
          </a:p>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zh-CN" altLang="en-US" dirty="0">
                <a:solidFill>
                  <a:schemeClr val="bg1"/>
                </a:solidFill>
                <a:latin typeface="Consolas" panose="020B0609020204030204" pitchFamily="49" charset="0"/>
              </a:rPr>
              <a:t>我们   像   云雾   你  永远    长存</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wǒmen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xiàng</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yúnwù</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yǒngyuǎn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cháng</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cún</a:t>
            </a:r>
            <a:endParaRPr lang="en-US" dirty="0">
              <a:solidFill>
                <a:schemeClr val="bg1"/>
              </a:solidFill>
              <a:latin typeface="Consolas" panose="020B0609020204030204" pitchFamily="49" charset="0"/>
            </a:endParaRPr>
          </a:p>
          <a:p>
            <a:pPr marL="0" indent="0">
              <a:buNone/>
            </a:pPr>
            <a:r>
              <a:rPr lang="en-US" b="1" dirty="0">
                <a:solidFill>
                  <a:schemeClr val="accent5">
                    <a:lumMod val="40000"/>
                    <a:lumOff val="60000"/>
                  </a:schemeClr>
                </a:solidFill>
                <a:latin typeface="Consolas" panose="020B0609020204030204" pitchFamily="49" charset="0"/>
              </a:rPr>
              <a:t>C         G       F           Dsus4 D</a:t>
            </a:r>
          </a:p>
          <a:p>
            <a:pPr marL="0" indent="0">
              <a:buNone/>
            </a:pPr>
            <a:r>
              <a:rPr lang="zh-CN" altLang="en-US" dirty="0">
                <a:solidFill>
                  <a:schemeClr val="bg1"/>
                </a:solidFill>
                <a:latin typeface="Consolas" panose="020B0609020204030204" pitchFamily="49" charset="0"/>
              </a:rPr>
              <a:t>你 爱 不  止息     至高       掌权</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ài</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bù</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zhǐxī</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zhìgāo</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zhǎngquán</a:t>
            </a:r>
            <a:endParaRPr lang="en-US" dirty="0">
              <a:solidFill>
                <a:schemeClr val="bg1"/>
              </a:solidFill>
              <a:latin typeface="Consolas" panose="020B0609020204030204" pitchFamily="49" charset="0"/>
            </a:endParaRPr>
          </a:p>
        </p:txBody>
      </p:sp>
    </p:spTree>
    <p:extLst>
      <p:ext uri="{BB962C8B-B14F-4D97-AF65-F5344CB8AC3E}">
        <p14:creationId xmlns:p14="http://schemas.microsoft.com/office/powerpoint/2010/main" val="1683116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7BA73CA-9720-C215-ED47-833ED6F9C7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179CE-C67B-787F-EF5F-A360BFF66E9D}"/>
              </a:ext>
            </a:extLst>
          </p:cNvPr>
          <p:cNvSpPr>
            <a:spLocks noGrp="1"/>
          </p:cNvSpPr>
          <p:nvPr>
            <p:ph type="title"/>
          </p:nvPr>
        </p:nvSpPr>
        <p:spPr>
          <a:xfrm>
            <a:off x="428625" y="-79270"/>
            <a:ext cx="8286750" cy="1211384"/>
          </a:xfrm>
        </p:spPr>
        <p:txBody>
          <a:bodyPr>
            <a:normAutofit/>
          </a:bodyPr>
          <a:lstStyle/>
          <a:p>
            <a:r>
              <a:rPr lang="en-US" sz="3600" b="1" u="sng" dirty="0">
                <a:solidFill>
                  <a:schemeClr val="bg1"/>
                </a:solidFill>
              </a:rPr>
              <a:t>Be Unto Your Name</a:t>
            </a:r>
            <a:r>
              <a:rPr lang="en-US" sz="3600" b="1" dirty="0">
                <a:solidFill>
                  <a:schemeClr val="bg1"/>
                </a:solidFill>
              </a:rPr>
              <a:t>   </a:t>
            </a:r>
            <a:r>
              <a:rPr lang="en-US" sz="3000" dirty="0">
                <a:solidFill>
                  <a:schemeClr val="bg1"/>
                </a:solidFill>
              </a:rPr>
              <a:t>(chorus)</a:t>
            </a:r>
            <a:endParaRPr lang="en-US" sz="3600" b="1" u="sng" dirty="0">
              <a:solidFill>
                <a:schemeClr val="bg1"/>
              </a:solidFill>
            </a:endParaRPr>
          </a:p>
        </p:txBody>
      </p:sp>
      <p:sp>
        <p:nvSpPr>
          <p:cNvPr id="3" name="Content Placeholder 2">
            <a:extLst>
              <a:ext uri="{FF2B5EF4-FFF2-40B4-BE49-F238E27FC236}">
                <a16:creationId xmlns:a16="http://schemas.microsoft.com/office/drawing/2014/main" id="{610C6A16-5896-F869-B8F5-44BFF74AF3FC}"/>
              </a:ext>
            </a:extLst>
          </p:cNvPr>
          <p:cNvSpPr>
            <a:spLocks noGrp="1"/>
          </p:cNvSpPr>
          <p:nvPr>
            <p:ph idx="1"/>
          </p:nvPr>
        </p:nvSpPr>
        <p:spPr>
          <a:xfrm>
            <a:off x="250377" y="990600"/>
            <a:ext cx="9143999" cy="5704114"/>
          </a:xfrm>
        </p:spPr>
        <p:txBody>
          <a:bodyPr>
            <a:noAutofit/>
          </a:bodyPr>
          <a:lstStyle/>
          <a:p>
            <a:pPr marL="0" indent="0">
              <a:buNone/>
            </a:pPr>
            <a:r>
              <a:rPr lang="en-US" sz="2400" b="1" dirty="0">
                <a:solidFill>
                  <a:schemeClr val="accent5">
                    <a:lumMod val="40000"/>
                    <a:lumOff val="60000"/>
                  </a:schemeClr>
                </a:solidFill>
                <a:latin typeface="Consolas" panose="020B0609020204030204" pitchFamily="49" charset="0"/>
              </a:rPr>
              <a:t>Em        C         G             D</a:t>
            </a:r>
          </a:p>
          <a:p>
            <a:pPr marL="0" indent="0">
              <a:buNone/>
            </a:pPr>
            <a:r>
              <a:rPr lang="zh-CN" altLang="en-US" sz="2400" dirty="0">
                <a:solidFill>
                  <a:schemeClr val="bg1"/>
                </a:solidFill>
                <a:latin typeface="Consolas" panose="020B0609020204030204" pitchFamily="49" charset="0"/>
              </a:rPr>
              <a:t> 圣 哉      圣 哉    全能     主   上帝</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shèng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zāi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shèng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zāi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quánnéng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Zhǔ</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Shàngdì</a:t>
            </a:r>
            <a:endParaRPr lang="en-US" sz="2400" dirty="0">
              <a:solidFill>
                <a:schemeClr val="bg1"/>
              </a:solidFill>
              <a:latin typeface="Consolas" panose="020B0609020204030204" pitchFamily="49" charset="0"/>
            </a:endParaRPr>
          </a:p>
          <a:p>
            <a:pPr marL="0" indent="0">
              <a:buNone/>
            </a:pPr>
            <a:r>
              <a:rPr lang="en-US" sz="2400" b="1" dirty="0">
                <a:solidFill>
                  <a:schemeClr val="accent5">
                    <a:lumMod val="40000"/>
                    <a:lumOff val="60000"/>
                  </a:schemeClr>
                </a:solidFill>
                <a:latin typeface="Consolas" panose="020B0609020204030204" pitchFamily="49" charset="0"/>
              </a:rPr>
              <a:t>Em      C       G            Dsus4 D</a:t>
            </a:r>
          </a:p>
          <a:p>
            <a:pPr marL="0" indent="0">
              <a:buNone/>
            </a:pPr>
            <a:r>
              <a:rPr lang="zh-CN" altLang="en-US" sz="2400" dirty="0">
                <a:solidFill>
                  <a:schemeClr val="bg1"/>
                </a:solidFill>
                <a:latin typeface="Consolas" panose="020B0609020204030204" pitchFamily="49" charset="0"/>
              </a:rPr>
              <a:t> 被  杀  羔羊    你  真   配   得</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bèi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shā</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gāoyáng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nǐ</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zhēn</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pèi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dé</a:t>
            </a:r>
            <a:endParaRPr lang="en-US" sz="2400" dirty="0">
              <a:solidFill>
                <a:schemeClr val="bg1"/>
              </a:solidFill>
              <a:latin typeface="Consolas" panose="020B0609020204030204" pitchFamily="49" charset="0"/>
            </a:endParaRPr>
          </a:p>
          <a:p>
            <a:pPr marL="0" indent="0">
              <a:buNone/>
            </a:pPr>
            <a:r>
              <a:rPr lang="en-US" sz="2400" b="1" dirty="0">
                <a:solidFill>
                  <a:schemeClr val="accent5">
                    <a:lumMod val="40000"/>
                    <a:lumOff val="60000"/>
                  </a:schemeClr>
                </a:solidFill>
                <a:latin typeface="Consolas" panose="020B0609020204030204" pitchFamily="49" charset="0"/>
              </a:rPr>
              <a:t>Em      C        G         D</a:t>
            </a:r>
          </a:p>
          <a:p>
            <a:pPr marL="0" indent="0">
              <a:buNone/>
            </a:pPr>
            <a:r>
              <a:rPr lang="zh-CN" altLang="en-US" sz="2400" dirty="0">
                <a:solidFill>
                  <a:schemeClr val="bg1"/>
                </a:solidFill>
                <a:latin typeface="Consolas" panose="020B0609020204030204" pitchFamily="49" charset="0"/>
              </a:rPr>
              <a:t> 至高   颂  赞   尊贵   和  荣耀</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zhìgāo</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sòng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zàn</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zūnguì</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hé</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róngyào</a:t>
            </a:r>
            <a:endParaRPr lang="en-US" sz="2400" dirty="0">
              <a:solidFill>
                <a:schemeClr val="bg1"/>
              </a:solidFill>
              <a:latin typeface="Consolas" panose="020B0609020204030204" pitchFamily="49" charset="0"/>
            </a:endParaRPr>
          </a:p>
          <a:p>
            <a:pPr marL="0" indent="0">
              <a:buNone/>
            </a:pPr>
            <a:r>
              <a:rPr lang="en-US" sz="2400" b="1" dirty="0">
                <a:solidFill>
                  <a:schemeClr val="accent5">
                    <a:lumMod val="40000"/>
                    <a:lumOff val="60000"/>
                  </a:schemeClr>
                </a:solidFill>
                <a:latin typeface="Consolas" panose="020B0609020204030204" pitchFamily="49" charset="0"/>
              </a:rPr>
              <a:t>Am     Em      Dsus4 D    Am     Em      Dsus4 D</a:t>
            </a:r>
          </a:p>
          <a:p>
            <a:pPr marL="0" indent="0">
              <a:buNone/>
            </a:pPr>
            <a:r>
              <a:rPr lang="zh-CN" altLang="en-US" sz="2400" dirty="0">
                <a:solidFill>
                  <a:schemeClr val="bg1"/>
                </a:solidFill>
                <a:latin typeface="Consolas" panose="020B0609020204030204" pitchFamily="49" charset="0"/>
              </a:rPr>
              <a:t>都   归于   你  名         都   归于   你   名</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dōu</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guīyú</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nǐ</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míng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dōu</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guīyú</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nǐ</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míng</a:t>
            </a:r>
            <a:endParaRPr lang="en-US" sz="2400" dirty="0">
              <a:solidFill>
                <a:schemeClr val="bg1"/>
              </a:solidFill>
              <a:latin typeface="Consolas" panose="020B0609020204030204" pitchFamily="49" charset="0"/>
            </a:endParaRPr>
          </a:p>
        </p:txBody>
      </p:sp>
    </p:spTree>
    <p:extLst>
      <p:ext uri="{BB962C8B-B14F-4D97-AF65-F5344CB8AC3E}">
        <p14:creationId xmlns:p14="http://schemas.microsoft.com/office/powerpoint/2010/main" val="1703757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6871D6A-F795-CA28-4679-1BF3172BA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9DFF70-4F12-2AD5-3579-5A60992C8A7F}"/>
              </a:ext>
            </a:extLst>
          </p:cNvPr>
          <p:cNvSpPr>
            <a:spLocks noGrp="1"/>
          </p:cNvSpPr>
          <p:nvPr>
            <p:ph type="title"/>
          </p:nvPr>
        </p:nvSpPr>
        <p:spPr>
          <a:xfrm>
            <a:off x="478971" y="10884"/>
            <a:ext cx="8000907" cy="979714"/>
          </a:xfrm>
        </p:spPr>
        <p:txBody>
          <a:bodyPr>
            <a:normAutofit/>
          </a:bodyPr>
          <a:lstStyle/>
          <a:p>
            <a:r>
              <a:rPr lang="en-US" sz="3600" b="1" u="sng" dirty="0">
                <a:solidFill>
                  <a:schemeClr val="bg1"/>
                </a:solidFill>
              </a:rPr>
              <a:t>Be Unto Your Name</a:t>
            </a:r>
            <a:r>
              <a:rPr lang="en-US" sz="3600" b="1" dirty="0">
                <a:solidFill>
                  <a:schemeClr val="bg1"/>
                </a:solidFill>
              </a:rPr>
              <a:t>   </a:t>
            </a:r>
            <a:r>
              <a:rPr lang="en-US" sz="3000" dirty="0">
                <a:solidFill>
                  <a:schemeClr val="bg1"/>
                </a:solidFill>
              </a:rPr>
              <a:t>(verse 2)</a:t>
            </a:r>
            <a:endParaRPr lang="en-US" sz="3600" b="1" u="sng" dirty="0">
              <a:solidFill>
                <a:schemeClr val="bg1"/>
              </a:solidFill>
            </a:endParaRPr>
          </a:p>
        </p:txBody>
      </p:sp>
      <p:sp>
        <p:nvSpPr>
          <p:cNvPr id="3" name="Content Placeholder 2">
            <a:extLst>
              <a:ext uri="{FF2B5EF4-FFF2-40B4-BE49-F238E27FC236}">
                <a16:creationId xmlns:a16="http://schemas.microsoft.com/office/drawing/2014/main" id="{60D94057-7AAE-5C85-2104-C37638D62791}"/>
              </a:ext>
            </a:extLst>
          </p:cNvPr>
          <p:cNvSpPr>
            <a:spLocks noGrp="1"/>
          </p:cNvSpPr>
          <p:nvPr>
            <p:ph idx="1"/>
          </p:nvPr>
        </p:nvSpPr>
        <p:spPr>
          <a:xfrm>
            <a:off x="346842" y="990598"/>
            <a:ext cx="8379373" cy="5312231"/>
          </a:xfrm>
        </p:spPr>
        <p:txBody>
          <a:bodyPr>
            <a:normAutofit fontScale="92500" lnSpcReduction="10000"/>
          </a:bodyPr>
          <a:lstStyle/>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zh-CN" altLang="en-US" dirty="0">
                <a:solidFill>
                  <a:schemeClr val="bg1"/>
                </a:solidFill>
                <a:latin typeface="Consolas" panose="020B0609020204030204" pitchFamily="49" charset="0"/>
              </a:rPr>
              <a:t>我们  全   破碎    你  是  医治 者</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wǒmen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quán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pòsuì</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shì</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yīzhì</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zhě</a:t>
            </a:r>
            <a:endParaRPr lang="en-US" dirty="0">
              <a:solidFill>
                <a:schemeClr val="bg1"/>
              </a:solidFill>
              <a:latin typeface="Consolas" panose="020B0609020204030204" pitchFamily="49" charset="0"/>
            </a:endParaRPr>
          </a:p>
          <a:p>
            <a:pPr marL="0" indent="0">
              <a:buNone/>
            </a:pPr>
            <a:r>
              <a:rPr lang="en-US" b="1" dirty="0">
                <a:solidFill>
                  <a:schemeClr val="accent5">
                    <a:lumMod val="40000"/>
                    <a:lumOff val="60000"/>
                  </a:schemeClr>
                </a:solidFill>
                <a:latin typeface="Consolas" panose="020B0609020204030204" pitchFamily="49" charset="0"/>
              </a:rPr>
              <a:t>C       G          F             D</a:t>
            </a:r>
          </a:p>
          <a:p>
            <a:pPr marL="0" indent="0">
              <a:buNone/>
            </a:pPr>
            <a:r>
              <a:rPr lang="zh-CN" altLang="en-US" dirty="0">
                <a:solidFill>
                  <a:schemeClr val="bg1"/>
                </a:solidFill>
                <a:latin typeface="Consolas" panose="020B0609020204030204" pitchFamily="49" charset="0"/>
              </a:rPr>
              <a:t>耶稣 我  救  主  大 能    拯救    者</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yēsū</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wǒ</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jiù</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zhǔ</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dà</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néng</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zhěngjiù</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zhě</a:t>
            </a:r>
            <a:endParaRPr lang="en-US" dirty="0">
              <a:solidFill>
                <a:schemeClr val="bg1"/>
              </a:solidFill>
              <a:latin typeface="Consolas" panose="020B0609020204030204" pitchFamily="49" charset="0"/>
            </a:endParaRPr>
          </a:p>
          <a:p>
            <a:pPr marL="0" indent="0">
              <a:buNone/>
            </a:pPr>
            <a:r>
              <a:rPr lang="en-US" b="1" dirty="0">
                <a:solidFill>
                  <a:schemeClr val="accent5">
                    <a:lumMod val="40000"/>
                    <a:lumOff val="60000"/>
                  </a:schemeClr>
                </a:solidFill>
                <a:latin typeface="Consolas" panose="020B0609020204030204" pitchFamily="49" charset="0"/>
              </a:rPr>
              <a:t>G           D         Am         Em</a:t>
            </a:r>
          </a:p>
          <a:p>
            <a:pPr marL="0" indent="0">
              <a:buNone/>
            </a:pPr>
            <a:r>
              <a:rPr lang="zh-CN" altLang="en-US" dirty="0">
                <a:solidFill>
                  <a:schemeClr val="bg1"/>
                </a:solidFill>
                <a:latin typeface="Consolas" panose="020B0609020204030204" pitchFamily="49" charset="0"/>
              </a:rPr>
              <a:t>你  是   我  诗歌      赞美   到  永远</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shì</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wǒ</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shīgē</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zànměi</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dào</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yǒngyuǎn</a:t>
            </a:r>
            <a:endParaRPr lang="en-US" dirty="0">
              <a:solidFill>
                <a:schemeClr val="bg1"/>
              </a:solidFill>
              <a:latin typeface="Consolas" panose="020B0609020204030204" pitchFamily="49" charset="0"/>
            </a:endParaRPr>
          </a:p>
          <a:p>
            <a:pPr marL="0" indent="0">
              <a:buNone/>
            </a:pPr>
            <a:r>
              <a:rPr lang="en-US" b="1" dirty="0">
                <a:solidFill>
                  <a:schemeClr val="accent5">
                    <a:lumMod val="40000"/>
                    <a:lumOff val="60000"/>
                  </a:schemeClr>
                </a:solidFill>
                <a:latin typeface="Consolas" panose="020B0609020204030204" pitchFamily="49" charset="0"/>
              </a:rPr>
              <a:t>C         G            F            Dsus4 D</a:t>
            </a:r>
          </a:p>
          <a:p>
            <a:pPr marL="0" indent="0">
              <a:buNone/>
            </a:pPr>
            <a:r>
              <a:rPr lang="zh-CN" altLang="en-US" dirty="0">
                <a:solidFill>
                  <a:schemeClr val="bg1"/>
                </a:solidFill>
                <a:latin typeface="Consolas" panose="020B0609020204030204" pitchFamily="49" charset="0"/>
              </a:rPr>
              <a:t>我  跪拜  你   脚   前  称颂      你  名</a:t>
            </a:r>
            <a:endParaRPr lang="en-US" dirty="0">
              <a:solidFill>
                <a:schemeClr val="bg1"/>
              </a:solidFill>
              <a:latin typeface="Consolas" panose="020B0609020204030204" pitchFamily="49" charset="0"/>
            </a:endParaRPr>
          </a:p>
          <a:p>
            <a:pPr marL="0" indent="0">
              <a:buNone/>
            </a:pPr>
            <a:r>
              <a:rPr lang="en-US" dirty="0" err="1">
                <a:solidFill>
                  <a:schemeClr val="bg1"/>
                </a:solidFill>
                <a:latin typeface="Consolas" panose="020B0609020204030204" pitchFamily="49" charset="0"/>
              </a:rPr>
              <a:t>wǒ</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guìbài</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jiǎo</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qián</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chēngsòng</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nǐ</a:t>
            </a:r>
            <a:r>
              <a:rPr lang="en-US" dirty="0">
                <a:solidFill>
                  <a:schemeClr val="bg1"/>
                </a:solidFill>
                <a:latin typeface="Consolas" panose="020B0609020204030204" pitchFamily="49" charset="0"/>
              </a:rPr>
              <a:t> </a:t>
            </a:r>
            <a:r>
              <a:rPr lang="en-US" dirty="0" err="1">
                <a:solidFill>
                  <a:schemeClr val="bg1"/>
                </a:solidFill>
                <a:latin typeface="Consolas" panose="020B0609020204030204" pitchFamily="49" charset="0"/>
              </a:rPr>
              <a:t>míng</a:t>
            </a:r>
            <a:endParaRPr lang="en-US" dirty="0">
              <a:solidFill>
                <a:schemeClr val="bg1"/>
              </a:solidFill>
              <a:latin typeface="Consolas" panose="020B0609020204030204" pitchFamily="49" charset="0"/>
            </a:endParaRPr>
          </a:p>
        </p:txBody>
      </p:sp>
    </p:spTree>
    <p:extLst>
      <p:ext uri="{BB962C8B-B14F-4D97-AF65-F5344CB8AC3E}">
        <p14:creationId xmlns:p14="http://schemas.microsoft.com/office/powerpoint/2010/main" val="1062297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7826737-48EF-5FC1-D07A-EC647DD050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4AAC6-C758-1648-CAB7-4A0347EB526A}"/>
              </a:ext>
            </a:extLst>
          </p:cNvPr>
          <p:cNvSpPr>
            <a:spLocks noGrp="1"/>
          </p:cNvSpPr>
          <p:nvPr>
            <p:ph type="title"/>
          </p:nvPr>
        </p:nvSpPr>
        <p:spPr>
          <a:xfrm>
            <a:off x="428625" y="-79270"/>
            <a:ext cx="8286750" cy="1211384"/>
          </a:xfrm>
        </p:spPr>
        <p:txBody>
          <a:bodyPr>
            <a:normAutofit/>
          </a:bodyPr>
          <a:lstStyle/>
          <a:p>
            <a:r>
              <a:rPr lang="en-US" sz="3600" b="1" u="sng" dirty="0">
                <a:solidFill>
                  <a:schemeClr val="bg1"/>
                </a:solidFill>
              </a:rPr>
              <a:t>Be Unto Your Name</a:t>
            </a:r>
            <a:r>
              <a:rPr lang="en-US" sz="3600" b="1" dirty="0">
                <a:solidFill>
                  <a:schemeClr val="bg1"/>
                </a:solidFill>
              </a:rPr>
              <a:t>   </a:t>
            </a:r>
            <a:r>
              <a:rPr lang="en-US" sz="3000" dirty="0">
                <a:solidFill>
                  <a:schemeClr val="bg1"/>
                </a:solidFill>
              </a:rPr>
              <a:t>(chorus)</a:t>
            </a:r>
            <a:endParaRPr lang="en-US" sz="3600" b="1" u="sng" dirty="0">
              <a:solidFill>
                <a:schemeClr val="bg1"/>
              </a:solidFill>
            </a:endParaRPr>
          </a:p>
        </p:txBody>
      </p:sp>
      <p:sp>
        <p:nvSpPr>
          <p:cNvPr id="3" name="Content Placeholder 2">
            <a:extLst>
              <a:ext uri="{FF2B5EF4-FFF2-40B4-BE49-F238E27FC236}">
                <a16:creationId xmlns:a16="http://schemas.microsoft.com/office/drawing/2014/main" id="{315CDA8E-8BA8-ED48-9E08-C9A8275577A0}"/>
              </a:ext>
            </a:extLst>
          </p:cNvPr>
          <p:cNvSpPr>
            <a:spLocks noGrp="1"/>
          </p:cNvSpPr>
          <p:nvPr>
            <p:ph idx="1"/>
          </p:nvPr>
        </p:nvSpPr>
        <p:spPr>
          <a:xfrm>
            <a:off x="250377" y="990600"/>
            <a:ext cx="9143999" cy="5704114"/>
          </a:xfrm>
        </p:spPr>
        <p:txBody>
          <a:bodyPr>
            <a:noAutofit/>
          </a:bodyPr>
          <a:lstStyle/>
          <a:p>
            <a:pPr marL="0" indent="0">
              <a:buNone/>
            </a:pPr>
            <a:r>
              <a:rPr lang="en-US" sz="2400" b="1" dirty="0">
                <a:solidFill>
                  <a:schemeClr val="accent5">
                    <a:lumMod val="40000"/>
                    <a:lumOff val="60000"/>
                  </a:schemeClr>
                </a:solidFill>
                <a:latin typeface="Consolas" panose="020B0609020204030204" pitchFamily="49" charset="0"/>
              </a:rPr>
              <a:t>Em        C         G             D</a:t>
            </a:r>
          </a:p>
          <a:p>
            <a:pPr marL="0" indent="0">
              <a:buNone/>
            </a:pPr>
            <a:r>
              <a:rPr lang="zh-CN" altLang="en-US" sz="2400" dirty="0">
                <a:solidFill>
                  <a:schemeClr val="bg1"/>
                </a:solidFill>
                <a:latin typeface="Consolas" panose="020B0609020204030204" pitchFamily="49" charset="0"/>
              </a:rPr>
              <a:t> 圣 哉      圣 哉    全能     主   上帝</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shèng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zāi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shèng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zāi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quánnéng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Zhǔ</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Shàngdì</a:t>
            </a:r>
            <a:endParaRPr lang="en-US" sz="2400" dirty="0">
              <a:solidFill>
                <a:schemeClr val="bg1"/>
              </a:solidFill>
              <a:latin typeface="Consolas" panose="020B0609020204030204" pitchFamily="49" charset="0"/>
            </a:endParaRPr>
          </a:p>
          <a:p>
            <a:pPr marL="0" indent="0">
              <a:buNone/>
            </a:pPr>
            <a:r>
              <a:rPr lang="en-US" sz="2400" b="1" dirty="0">
                <a:solidFill>
                  <a:schemeClr val="accent5">
                    <a:lumMod val="40000"/>
                    <a:lumOff val="60000"/>
                  </a:schemeClr>
                </a:solidFill>
                <a:latin typeface="Consolas" panose="020B0609020204030204" pitchFamily="49" charset="0"/>
              </a:rPr>
              <a:t>Em      C       G            Dsus4 D</a:t>
            </a:r>
          </a:p>
          <a:p>
            <a:pPr marL="0" indent="0">
              <a:buNone/>
            </a:pPr>
            <a:r>
              <a:rPr lang="zh-CN" altLang="en-US" sz="2400" dirty="0">
                <a:solidFill>
                  <a:schemeClr val="bg1"/>
                </a:solidFill>
                <a:latin typeface="Consolas" panose="020B0609020204030204" pitchFamily="49" charset="0"/>
              </a:rPr>
              <a:t> 被  杀  羔羊    你  真   配   得</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bèi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shā</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gāoyáng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nǐ</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zhēn</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pèi</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dé</a:t>
            </a:r>
            <a:endParaRPr lang="en-US" sz="2400" dirty="0">
              <a:solidFill>
                <a:schemeClr val="bg1"/>
              </a:solidFill>
              <a:latin typeface="Consolas" panose="020B0609020204030204" pitchFamily="49" charset="0"/>
            </a:endParaRPr>
          </a:p>
          <a:p>
            <a:pPr marL="0" indent="0">
              <a:buNone/>
            </a:pPr>
            <a:r>
              <a:rPr lang="en-US" sz="2400" b="1" dirty="0">
                <a:solidFill>
                  <a:schemeClr val="accent5">
                    <a:lumMod val="40000"/>
                    <a:lumOff val="60000"/>
                  </a:schemeClr>
                </a:solidFill>
                <a:latin typeface="Consolas" panose="020B0609020204030204" pitchFamily="49" charset="0"/>
              </a:rPr>
              <a:t>Em      C        G         D</a:t>
            </a:r>
          </a:p>
          <a:p>
            <a:pPr marL="0" indent="0">
              <a:buNone/>
            </a:pPr>
            <a:r>
              <a:rPr lang="zh-CN" altLang="en-US" sz="2400" dirty="0">
                <a:solidFill>
                  <a:schemeClr val="bg1"/>
                </a:solidFill>
                <a:latin typeface="Consolas" panose="020B0609020204030204" pitchFamily="49" charset="0"/>
              </a:rPr>
              <a:t> 至高   颂  赞   尊贵   和  荣耀</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zhìgāo</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sòng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zàn</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zūnguì</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hé</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róngyào</a:t>
            </a:r>
            <a:endParaRPr lang="en-US" sz="2400" dirty="0">
              <a:solidFill>
                <a:schemeClr val="bg1"/>
              </a:solidFill>
              <a:latin typeface="Consolas" panose="020B0609020204030204" pitchFamily="49" charset="0"/>
            </a:endParaRPr>
          </a:p>
          <a:p>
            <a:pPr marL="0" indent="0">
              <a:buNone/>
            </a:pPr>
            <a:r>
              <a:rPr lang="en-US" sz="2400" b="1" dirty="0">
                <a:solidFill>
                  <a:schemeClr val="accent5">
                    <a:lumMod val="40000"/>
                    <a:lumOff val="60000"/>
                  </a:schemeClr>
                </a:solidFill>
                <a:latin typeface="Consolas" panose="020B0609020204030204" pitchFamily="49" charset="0"/>
              </a:rPr>
              <a:t>Am     Em      Dsus4 D    Am     Em      Dsus4 D</a:t>
            </a:r>
          </a:p>
          <a:p>
            <a:pPr marL="0" indent="0">
              <a:buNone/>
            </a:pPr>
            <a:r>
              <a:rPr lang="zh-CN" altLang="en-US" sz="2400" dirty="0">
                <a:solidFill>
                  <a:schemeClr val="bg1"/>
                </a:solidFill>
                <a:latin typeface="Consolas" panose="020B0609020204030204" pitchFamily="49" charset="0"/>
              </a:rPr>
              <a:t>都   归于   你  名         都   归于   你   名</a:t>
            </a:r>
            <a:endParaRPr lang="en-US" sz="2400" dirty="0">
              <a:solidFill>
                <a:schemeClr val="bg1"/>
              </a:solidFill>
              <a:latin typeface="Consolas" panose="020B0609020204030204" pitchFamily="49" charset="0"/>
            </a:endParaRPr>
          </a:p>
          <a:p>
            <a:pPr marL="0" indent="0">
              <a:buNone/>
            </a:pPr>
            <a:r>
              <a:rPr lang="en-US" sz="2400" dirty="0" err="1">
                <a:solidFill>
                  <a:schemeClr val="bg1"/>
                </a:solidFill>
                <a:latin typeface="Consolas" panose="020B0609020204030204" pitchFamily="49" charset="0"/>
              </a:rPr>
              <a:t>dōu</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guīyú</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nǐ</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míng</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dōu</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guīyú</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nǐ</a:t>
            </a:r>
            <a:r>
              <a:rPr lang="en-US" sz="2400" dirty="0">
                <a:solidFill>
                  <a:schemeClr val="bg1"/>
                </a:solidFill>
                <a:latin typeface="Consolas" panose="020B0609020204030204" pitchFamily="49" charset="0"/>
              </a:rPr>
              <a:t>  </a:t>
            </a:r>
            <a:r>
              <a:rPr lang="en-US" sz="2400" dirty="0" err="1">
                <a:solidFill>
                  <a:schemeClr val="bg1"/>
                </a:solidFill>
                <a:latin typeface="Consolas" panose="020B0609020204030204" pitchFamily="49" charset="0"/>
              </a:rPr>
              <a:t>míng</a:t>
            </a:r>
            <a:endParaRPr lang="en-US" sz="2400" dirty="0">
              <a:solidFill>
                <a:schemeClr val="bg1"/>
              </a:solidFill>
              <a:latin typeface="Consolas" panose="020B0609020204030204" pitchFamily="49" charset="0"/>
            </a:endParaRPr>
          </a:p>
        </p:txBody>
      </p:sp>
    </p:spTree>
    <p:extLst>
      <p:ext uri="{BB962C8B-B14F-4D97-AF65-F5344CB8AC3E}">
        <p14:creationId xmlns:p14="http://schemas.microsoft.com/office/powerpoint/2010/main" val="1636587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B174B-8E34-F625-0084-FE21A4B91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DDEAC-5C37-7D5D-D5F6-21CCAB88B267}"/>
              </a:ext>
            </a:extLst>
          </p:cNvPr>
          <p:cNvSpPr>
            <a:spLocks noGrp="1"/>
          </p:cNvSpPr>
          <p:nvPr>
            <p:ph type="title"/>
          </p:nvPr>
        </p:nvSpPr>
        <p:spPr>
          <a:xfrm>
            <a:off x="628650" y="118629"/>
            <a:ext cx="7886700" cy="763960"/>
          </a:xfrm>
        </p:spPr>
        <p:txBody>
          <a:bodyPr>
            <a:normAutofit/>
          </a:bodyPr>
          <a:lstStyle/>
          <a:p>
            <a:pPr algn="ctr"/>
            <a:r>
              <a:rPr lang="en-US" b="1" u="sng" dirty="0"/>
              <a:t>God’s Plan for Messiah</a:t>
            </a:r>
          </a:p>
        </p:txBody>
      </p:sp>
      <p:sp>
        <p:nvSpPr>
          <p:cNvPr id="7" name="Content Placeholder 6">
            <a:extLst>
              <a:ext uri="{FF2B5EF4-FFF2-40B4-BE49-F238E27FC236}">
                <a16:creationId xmlns:a16="http://schemas.microsoft.com/office/drawing/2014/main" id="{C87AFEB3-5467-4D0C-9B37-944E9670016B}"/>
              </a:ext>
            </a:extLst>
          </p:cNvPr>
          <p:cNvSpPr>
            <a:spLocks noGrp="1"/>
          </p:cNvSpPr>
          <p:nvPr>
            <p:ph idx="1"/>
          </p:nvPr>
        </p:nvSpPr>
        <p:spPr>
          <a:xfrm>
            <a:off x="1" y="1072443"/>
            <a:ext cx="8981954" cy="5617723"/>
          </a:xfrm>
        </p:spPr>
        <p:txBody>
          <a:bodyPr>
            <a:noAutofit/>
          </a:bodyPr>
          <a:lstStyle/>
          <a:p>
            <a:pPr>
              <a:lnSpc>
                <a:spcPct val="110000"/>
              </a:lnSpc>
              <a:spcBef>
                <a:spcPts val="0"/>
              </a:spcBef>
              <a:spcAft>
                <a:spcPts val="1200"/>
              </a:spcAft>
            </a:pPr>
            <a:r>
              <a:rPr lang="en-US" sz="2400" b="1" dirty="0"/>
              <a:t>9:6</a:t>
            </a:r>
            <a:r>
              <a:rPr lang="en-US" sz="2400" dirty="0"/>
              <a:t>  Not all of the physical descendants of Israel (Jacob) are Israelites – members of God’s chosen people.</a:t>
            </a:r>
          </a:p>
          <a:p>
            <a:pPr>
              <a:lnSpc>
                <a:spcPct val="110000"/>
              </a:lnSpc>
              <a:spcBef>
                <a:spcPts val="0"/>
              </a:spcBef>
              <a:spcAft>
                <a:spcPts val="1200"/>
              </a:spcAft>
            </a:pPr>
            <a:r>
              <a:rPr lang="en-US" sz="2400" b="1" dirty="0"/>
              <a:t>9:7</a:t>
            </a:r>
            <a:r>
              <a:rPr lang="en-US" sz="2400" dirty="0"/>
              <a:t>  God promised Abraham that one of his descendants would be the Savior. He chose the “line” of Isaac, the miracle child of promise.</a:t>
            </a:r>
          </a:p>
          <a:p>
            <a:pPr>
              <a:lnSpc>
                <a:spcPct val="110000"/>
              </a:lnSpc>
              <a:spcBef>
                <a:spcPts val="0"/>
              </a:spcBef>
              <a:spcAft>
                <a:spcPts val="1200"/>
              </a:spcAft>
            </a:pPr>
            <a:r>
              <a:rPr lang="en-US" sz="2400" b="1" dirty="0"/>
              <a:t>9:10-11</a:t>
            </a:r>
            <a:r>
              <a:rPr lang="en-US" sz="2400" dirty="0"/>
              <a:t>  God continued His choice, selecting Jacob, not Essau’s “line.”</a:t>
            </a:r>
          </a:p>
          <a:p>
            <a:pPr>
              <a:lnSpc>
                <a:spcPct val="110000"/>
              </a:lnSpc>
              <a:spcBef>
                <a:spcPts val="0"/>
              </a:spcBef>
              <a:spcAft>
                <a:spcPts val="1200"/>
              </a:spcAft>
            </a:pPr>
            <a:r>
              <a:rPr lang="en-US" sz="2400" dirty="0"/>
              <a:t>This choice had nothing to do with either son being good or bad.  It was simply “</a:t>
            </a:r>
            <a:r>
              <a:rPr lang="en-US" sz="2400" b="1" dirty="0"/>
              <a:t>that God’s purpose of election might continue</a:t>
            </a:r>
            <a:r>
              <a:rPr lang="en-US" sz="2400" dirty="0"/>
              <a:t>.”</a:t>
            </a:r>
          </a:p>
          <a:p>
            <a:pPr>
              <a:lnSpc>
                <a:spcPct val="110000"/>
              </a:lnSpc>
              <a:spcBef>
                <a:spcPts val="0"/>
              </a:spcBef>
              <a:spcAft>
                <a:spcPts val="1200"/>
              </a:spcAft>
            </a:pPr>
            <a:r>
              <a:rPr lang="en-US" sz="2400" b="1" dirty="0"/>
              <a:t>9:12-13</a:t>
            </a:r>
            <a:r>
              <a:rPr lang="en-US" sz="2400" dirty="0"/>
              <a:t>  Why did God hate Esau?  It was not emotional hatred.  God allowed Esau to go his own way (not good), and his descendants, the Edomites, eventually because enemies of Israel.</a:t>
            </a:r>
          </a:p>
          <a:p>
            <a:pPr>
              <a:lnSpc>
                <a:spcPct val="110000"/>
              </a:lnSpc>
              <a:spcBef>
                <a:spcPts val="0"/>
              </a:spcBef>
              <a:spcAft>
                <a:spcPts val="1200"/>
              </a:spcAft>
            </a:pPr>
            <a:endParaRPr lang="en-US" sz="2400" dirty="0"/>
          </a:p>
        </p:txBody>
      </p:sp>
    </p:spTree>
    <p:extLst>
      <p:ext uri="{BB962C8B-B14F-4D97-AF65-F5344CB8AC3E}">
        <p14:creationId xmlns:p14="http://schemas.microsoft.com/office/powerpoint/2010/main" val="338817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6E636-B87B-849C-BD2C-DA3940A566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0A426F-B1F7-3EA4-E852-1D6E6FC74E2C}"/>
              </a:ext>
            </a:extLst>
          </p:cNvPr>
          <p:cNvSpPr>
            <a:spLocks noGrp="1"/>
          </p:cNvSpPr>
          <p:nvPr>
            <p:ph type="title"/>
          </p:nvPr>
        </p:nvSpPr>
        <p:spPr>
          <a:xfrm>
            <a:off x="628650" y="118629"/>
            <a:ext cx="7886700" cy="763960"/>
          </a:xfrm>
        </p:spPr>
        <p:txBody>
          <a:bodyPr>
            <a:normAutofit/>
          </a:bodyPr>
          <a:lstStyle/>
          <a:p>
            <a:pPr algn="ctr"/>
            <a:r>
              <a:rPr lang="en-US" b="1" u="sng" dirty="0"/>
              <a:t>God’s Merciful Choice</a:t>
            </a:r>
          </a:p>
        </p:txBody>
      </p:sp>
      <p:sp>
        <p:nvSpPr>
          <p:cNvPr id="7" name="Content Placeholder 6">
            <a:extLst>
              <a:ext uri="{FF2B5EF4-FFF2-40B4-BE49-F238E27FC236}">
                <a16:creationId xmlns:a16="http://schemas.microsoft.com/office/drawing/2014/main" id="{924C3E5B-CB68-0495-1892-308BE2EF010D}"/>
              </a:ext>
            </a:extLst>
          </p:cNvPr>
          <p:cNvSpPr>
            <a:spLocks noGrp="1"/>
          </p:cNvSpPr>
          <p:nvPr>
            <p:ph idx="1"/>
          </p:nvPr>
        </p:nvSpPr>
        <p:spPr>
          <a:xfrm>
            <a:off x="1" y="1072443"/>
            <a:ext cx="8981954" cy="5617723"/>
          </a:xfrm>
        </p:spPr>
        <p:txBody>
          <a:bodyPr>
            <a:noAutofit/>
          </a:bodyPr>
          <a:lstStyle/>
          <a:p>
            <a:pPr>
              <a:lnSpc>
                <a:spcPct val="110000"/>
              </a:lnSpc>
              <a:spcBef>
                <a:spcPts val="0"/>
              </a:spcBef>
              <a:spcAft>
                <a:spcPts val="1200"/>
              </a:spcAft>
            </a:pPr>
            <a:r>
              <a:rPr lang="en-US" sz="2400" b="1" dirty="0"/>
              <a:t>9:14-15</a:t>
            </a:r>
            <a:r>
              <a:rPr lang="en-US" sz="2400" dirty="0"/>
              <a:t>  Is it unfair for God to show mercy to some?  By no means!  His sovereign choice is consistent with every part of His perfection.</a:t>
            </a:r>
          </a:p>
          <a:p>
            <a:pPr>
              <a:lnSpc>
                <a:spcPct val="110000"/>
              </a:lnSpc>
              <a:spcBef>
                <a:spcPts val="0"/>
              </a:spcBef>
              <a:spcAft>
                <a:spcPts val="1200"/>
              </a:spcAft>
            </a:pPr>
            <a:r>
              <a:rPr lang="en-US" sz="2400" b="1" dirty="0"/>
              <a:t>9:16</a:t>
            </a:r>
            <a:r>
              <a:rPr lang="en-US" sz="2400" dirty="0"/>
              <a:t>  Salvation could never be earned by spiritually dead people.  Every part, including faith, is a gift from a merciful God (John 6:37).</a:t>
            </a:r>
          </a:p>
          <a:p>
            <a:pPr>
              <a:lnSpc>
                <a:spcPct val="110000"/>
              </a:lnSpc>
              <a:spcBef>
                <a:spcPts val="0"/>
              </a:spcBef>
              <a:spcAft>
                <a:spcPts val="1200"/>
              </a:spcAft>
            </a:pPr>
            <a:r>
              <a:rPr lang="en-US" sz="2400" b="1" dirty="0"/>
              <a:t>9:17</a:t>
            </a:r>
            <a:r>
              <a:rPr lang="en-US" sz="2400" dirty="0"/>
              <a:t>  God chooses those who will serve His purposes.</a:t>
            </a:r>
          </a:p>
          <a:p>
            <a:pPr>
              <a:lnSpc>
                <a:spcPct val="110000"/>
              </a:lnSpc>
              <a:spcBef>
                <a:spcPts val="0"/>
              </a:spcBef>
              <a:spcAft>
                <a:spcPts val="1200"/>
              </a:spcAft>
            </a:pPr>
            <a:r>
              <a:rPr lang="en-US" sz="2400" b="1" dirty="0"/>
              <a:t>9:18</a:t>
            </a:r>
            <a:r>
              <a:rPr lang="en-US" sz="2400" dirty="0"/>
              <a:t>  Moses and Pharaoh were both murderers and equally worthy of God’s wrath and eternal punishment.  God chose to show mercy to Moses, a very meek man (Numbers 12:3), not Pharaoh (James 4:6).</a:t>
            </a:r>
          </a:p>
          <a:p>
            <a:pPr>
              <a:lnSpc>
                <a:spcPct val="110000"/>
              </a:lnSpc>
              <a:spcBef>
                <a:spcPts val="0"/>
              </a:spcBef>
              <a:spcAft>
                <a:spcPts val="1200"/>
              </a:spcAft>
            </a:pPr>
            <a:r>
              <a:rPr lang="en-US" sz="2400" dirty="0"/>
              <a:t>Remember, Pharaoh hardened his own heart first (Exodus 8:32, 9:34) before God hardened it.</a:t>
            </a:r>
          </a:p>
          <a:p>
            <a:pPr>
              <a:lnSpc>
                <a:spcPct val="110000"/>
              </a:lnSpc>
              <a:spcBef>
                <a:spcPts val="0"/>
              </a:spcBef>
              <a:spcAft>
                <a:spcPts val="1200"/>
              </a:spcAft>
            </a:pPr>
            <a:r>
              <a:rPr lang="en-US" sz="2400" dirty="0"/>
              <a:t>This doesn’t mean that God actively created evil in Pharoah’s heart; He simply allowed Pharaoh’s wicked heart to pursue its sin.</a:t>
            </a:r>
          </a:p>
          <a:p>
            <a:pPr>
              <a:lnSpc>
                <a:spcPct val="110000"/>
              </a:lnSpc>
              <a:spcBef>
                <a:spcPts val="0"/>
              </a:spcBef>
              <a:spcAft>
                <a:spcPts val="1200"/>
              </a:spcAft>
            </a:pPr>
            <a:endParaRPr lang="en-US" sz="2400" dirty="0"/>
          </a:p>
        </p:txBody>
      </p:sp>
    </p:spTree>
    <p:extLst>
      <p:ext uri="{BB962C8B-B14F-4D97-AF65-F5344CB8AC3E}">
        <p14:creationId xmlns:p14="http://schemas.microsoft.com/office/powerpoint/2010/main" val="3314589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01958-9260-3F69-A7D6-F3F397B1A3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039E7-E4D0-9DED-EB27-279A7B85EB4B}"/>
              </a:ext>
            </a:extLst>
          </p:cNvPr>
          <p:cNvSpPr>
            <a:spLocks noGrp="1"/>
          </p:cNvSpPr>
          <p:nvPr>
            <p:ph type="title"/>
          </p:nvPr>
        </p:nvSpPr>
        <p:spPr>
          <a:xfrm>
            <a:off x="628650" y="118629"/>
            <a:ext cx="7886700" cy="763960"/>
          </a:xfrm>
        </p:spPr>
        <p:txBody>
          <a:bodyPr>
            <a:normAutofit/>
          </a:bodyPr>
          <a:lstStyle/>
          <a:p>
            <a:pPr algn="ctr"/>
            <a:r>
              <a:rPr lang="en-US" b="1" u="sng" dirty="0"/>
              <a:t>God’s Sovereign Choice</a:t>
            </a:r>
          </a:p>
        </p:txBody>
      </p:sp>
      <p:sp>
        <p:nvSpPr>
          <p:cNvPr id="7" name="Content Placeholder 6">
            <a:extLst>
              <a:ext uri="{FF2B5EF4-FFF2-40B4-BE49-F238E27FC236}">
                <a16:creationId xmlns:a16="http://schemas.microsoft.com/office/drawing/2014/main" id="{5BF7B4DF-E3BC-9ECF-47E6-338D52A7FF21}"/>
              </a:ext>
            </a:extLst>
          </p:cNvPr>
          <p:cNvSpPr>
            <a:spLocks noGrp="1"/>
          </p:cNvSpPr>
          <p:nvPr>
            <p:ph idx="1"/>
          </p:nvPr>
        </p:nvSpPr>
        <p:spPr>
          <a:xfrm>
            <a:off x="1" y="1072443"/>
            <a:ext cx="8981954" cy="5617723"/>
          </a:xfrm>
        </p:spPr>
        <p:txBody>
          <a:bodyPr>
            <a:noAutofit/>
          </a:bodyPr>
          <a:lstStyle/>
          <a:p>
            <a:pPr>
              <a:lnSpc>
                <a:spcPct val="110000"/>
              </a:lnSpc>
              <a:spcBef>
                <a:spcPts val="0"/>
              </a:spcBef>
              <a:spcAft>
                <a:spcPts val="1200"/>
              </a:spcAft>
            </a:pPr>
            <a:r>
              <a:rPr lang="en-US" sz="2400" b="1" dirty="0"/>
              <a:t>Sovereign</a:t>
            </a:r>
            <a:r>
              <a:rPr lang="en-US" sz="2400" dirty="0"/>
              <a:t> – having the highest authority, power, or status, with no other entity having greater power over you.</a:t>
            </a:r>
          </a:p>
          <a:p>
            <a:pPr>
              <a:lnSpc>
                <a:spcPct val="110000"/>
              </a:lnSpc>
              <a:spcBef>
                <a:spcPts val="0"/>
              </a:spcBef>
              <a:spcAft>
                <a:spcPts val="1200"/>
              </a:spcAft>
            </a:pPr>
            <a:r>
              <a:rPr lang="en-US" sz="2400" b="1" dirty="0"/>
              <a:t>9:19-20</a:t>
            </a:r>
            <a:r>
              <a:rPr lang="en-US" sz="2400" dirty="0"/>
              <a:t>  Some people might question God’s judgment when He determines their destiny.  But even if we don’t understand God’s choice, we have no right to argue back at Him.</a:t>
            </a:r>
          </a:p>
          <a:p>
            <a:pPr>
              <a:lnSpc>
                <a:spcPct val="110000"/>
              </a:lnSpc>
              <a:spcBef>
                <a:spcPts val="0"/>
              </a:spcBef>
              <a:spcAft>
                <a:spcPts val="1200"/>
              </a:spcAft>
            </a:pPr>
            <a:r>
              <a:rPr lang="en-US" sz="2400" dirty="0"/>
              <a:t>It is OK to ask God honest questions (Isaiah 1:18).  But we shouldn’t use our ignorance as an excuse for sin and unbelief. (“Why”?!)</a:t>
            </a:r>
          </a:p>
          <a:p>
            <a:pPr>
              <a:lnSpc>
                <a:spcPct val="110000"/>
              </a:lnSpc>
              <a:spcBef>
                <a:spcPts val="0"/>
              </a:spcBef>
              <a:spcAft>
                <a:spcPts val="1200"/>
              </a:spcAft>
            </a:pPr>
            <a:r>
              <a:rPr lang="en-US" sz="2400" b="1" dirty="0"/>
              <a:t>9:21</a:t>
            </a:r>
            <a:r>
              <a:rPr lang="en-US" sz="2400" dirty="0"/>
              <a:t>  Remember: God made you according to His plan and purpose. Don’t complain – be absolutely grateful for His immeasurable grace!</a:t>
            </a:r>
          </a:p>
          <a:p>
            <a:pPr>
              <a:lnSpc>
                <a:spcPct val="110000"/>
              </a:lnSpc>
              <a:spcBef>
                <a:spcPts val="0"/>
              </a:spcBef>
              <a:spcAft>
                <a:spcPts val="1200"/>
              </a:spcAft>
            </a:pPr>
            <a:r>
              <a:rPr lang="en-US" sz="2400" b="1" dirty="0"/>
              <a:t>9:22-24</a:t>
            </a:r>
            <a:r>
              <a:rPr lang="en-US" sz="2400" dirty="0"/>
              <a:t>  God could justly destroy all sinners immediately (2 Peter 3:9) but patiently shows grace to those He has chosen for salvation.</a:t>
            </a:r>
          </a:p>
        </p:txBody>
      </p:sp>
    </p:spTree>
    <p:extLst>
      <p:ext uri="{BB962C8B-B14F-4D97-AF65-F5344CB8AC3E}">
        <p14:creationId xmlns:p14="http://schemas.microsoft.com/office/powerpoint/2010/main" val="3451118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78C4B-D083-976D-8ABF-A82447736386}"/>
              </a:ext>
            </a:extLst>
          </p:cNvPr>
          <p:cNvSpPr>
            <a:spLocks noGrp="1"/>
          </p:cNvSpPr>
          <p:nvPr>
            <p:ph type="title"/>
          </p:nvPr>
        </p:nvSpPr>
        <p:spPr>
          <a:xfrm>
            <a:off x="374007" y="149372"/>
            <a:ext cx="8595331" cy="847225"/>
          </a:xfrm>
        </p:spPr>
        <p:txBody>
          <a:bodyPr/>
          <a:lstStyle/>
          <a:p>
            <a:pPr algn="ctr"/>
            <a:r>
              <a:rPr lang="en-US" b="1" u="sng" dirty="0"/>
              <a:t>It’s hard to understand, but it’s true!</a:t>
            </a:r>
          </a:p>
        </p:txBody>
      </p:sp>
      <p:grpSp>
        <p:nvGrpSpPr>
          <p:cNvPr id="8" name="Group 7">
            <a:extLst>
              <a:ext uri="{FF2B5EF4-FFF2-40B4-BE49-F238E27FC236}">
                <a16:creationId xmlns:a16="http://schemas.microsoft.com/office/drawing/2014/main" id="{FF4FAC46-73A8-4B0E-D4E7-1B348AA079D0}"/>
              </a:ext>
            </a:extLst>
          </p:cNvPr>
          <p:cNvGrpSpPr/>
          <p:nvPr/>
        </p:nvGrpSpPr>
        <p:grpSpPr>
          <a:xfrm>
            <a:off x="271266" y="1361916"/>
            <a:ext cx="4197993" cy="5116530"/>
            <a:chOff x="271266" y="1361916"/>
            <a:chExt cx="4197993" cy="5116530"/>
          </a:xfrm>
        </p:grpSpPr>
        <p:pic>
          <p:nvPicPr>
            <p:cNvPr id="1026" name="Picture 2" descr="When the Door Opens and Lets the Future In - Childlike Faith">
              <a:extLst>
                <a:ext uri="{FF2B5EF4-FFF2-40B4-BE49-F238E27FC236}">
                  <a16:creationId xmlns:a16="http://schemas.microsoft.com/office/drawing/2014/main" id="{9F2E5F8E-69AA-6D15-7DF2-A7DA477B343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5168" t="2133" r="24270" b="9831"/>
            <a:stretch>
              <a:fillRect/>
            </a:stretch>
          </p:blipFill>
          <p:spPr bwMode="auto">
            <a:xfrm>
              <a:off x="271266" y="1361916"/>
              <a:ext cx="4197993" cy="511653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ED6E88B-077A-81E1-AF48-A9EA5D4ECCE0}"/>
                </a:ext>
              </a:extLst>
            </p:cNvPr>
            <p:cNvSpPr txBox="1"/>
            <p:nvPr/>
          </p:nvSpPr>
          <p:spPr>
            <a:xfrm>
              <a:off x="559941" y="1443990"/>
              <a:ext cx="3765479" cy="646331"/>
            </a:xfrm>
            <a:prstGeom prst="rect">
              <a:avLst/>
            </a:prstGeom>
            <a:solidFill>
              <a:schemeClr val="bg2">
                <a:lumMod val="90000"/>
              </a:schemeClr>
            </a:solidFill>
          </p:spPr>
          <p:txBody>
            <a:bodyPr wrap="square">
              <a:spAutoFit/>
            </a:bodyPr>
            <a:lstStyle/>
            <a:p>
              <a:r>
                <a:rPr lang="en-US" dirty="0">
                  <a:solidFill>
                    <a:srgbClr val="080000"/>
                  </a:solidFill>
                  <a:latin typeface="Tahoma" panose="020B0604030504040204" pitchFamily="34" charset="0"/>
                </a:rPr>
                <a:t>E</a:t>
              </a:r>
              <a:r>
                <a:rPr lang="en-US" sz="1800" b="0" i="0" u="none" strike="noStrike" baseline="0" dirty="0">
                  <a:solidFill>
                    <a:srgbClr val="080000"/>
                  </a:solidFill>
                  <a:latin typeface="Tahoma" panose="020B0604030504040204" pitchFamily="34" charset="0"/>
                </a:rPr>
                <a:t>veryone who calls on the name of the Lord will be saved. Rom 10:13</a:t>
              </a:r>
              <a:endParaRPr lang="en-US" dirty="0"/>
            </a:p>
          </p:txBody>
        </p:sp>
      </p:grpSp>
      <p:grpSp>
        <p:nvGrpSpPr>
          <p:cNvPr id="7" name="Group 6">
            <a:extLst>
              <a:ext uri="{FF2B5EF4-FFF2-40B4-BE49-F238E27FC236}">
                <a16:creationId xmlns:a16="http://schemas.microsoft.com/office/drawing/2014/main" id="{458BAEDE-119F-B254-826C-26A99299EA12}"/>
              </a:ext>
            </a:extLst>
          </p:cNvPr>
          <p:cNvGrpSpPr/>
          <p:nvPr/>
        </p:nvGrpSpPr>
        <p:grpSpPr>
          <a:xfrm>
            <a:off x="4614094" y="1361916"/>
            <a:ext cx="4006857" cy="5116530"/>
            <a:chOff x="4614094" y="1361916"/>
            <a:chExt cx="4006857" cy="5116530"/>
          </a:xfrm>
        </p:grpSpPr>
        <p:pic>
          <p:nvPicPr>
            <p:cNvPr id="1028" name="Picture 4" descr="Open Door Training Ltd | LinkedIn">
              <a:extLst>
                <a:ext uri="{FF2B5EF4-FFF2-40B4-BE49-F238E27FC236}">
                  <a16:creationId xmlns:a16="http://schemas.microsoft.com/office/drawing/2014/main" id="{7A2A7438-369C-D5FE-4FF2-4DA3DA9C7AC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8090" t="7438" r="6123" b="8427"/>
            <a:stretch>
              <a:fillRect/>
            </a:stretch>
          </p:blipFill>
          <p:spPr bwMode="auto">
            <a:xfrm flipH="1">
              <a:off x="4614094" y="1361916"/>
              <a:ext cx="4006857" cy="511653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82090C5-6A08-28B1-F98A-44F464B34195}"/>
                </a:ext>
              </a:extLst>
            </p:cNvPr>
            <p:cNvSpPr txBox="1"/>
            <p:nvPr/>
          </p:nvSpPr>
          <p:spPr>
            <a:xfrm>
              <a:off x="5018926" y="1443990"/>
              <a:ext cx="3416157" cy="646331"/>
            </a:xfrm>
            <a:prstGeom prst="rect">
              <a:avLst/>
            </a:prstGeom>
            <a:solidFill>
              <a:schemeClr val="bg2">
                <a:lumMod val="90000"/>
              </a:schemeClr>
            </a:solidFill>
          </p:spPr>
          <p:txBody>
            <a:bodyPr wrap="square">
              <a:spAutoFit/>
            </a:bodyPr>
            <a:lstStyle/>
            <a:p>
              <a:r>
                <a:rPr lang="en-US" dirty="0">
                  <a:solidFill>
                    <a:srgbClr val="080000"/>
                  </a:solidFill>
                  <a:latin typeface="Tahoma" panose="020B0604030504040204" pitchFamily="34" charset="0"/>
                </a:rPr>
                <a:t>H</a:t>
              </a:r>
              <a:r>
                <a:rPr lang="en-US" sz="1800" b="0" i="0" u="none" strike="noStrike" baseline="0" dirty="0">
                  <a:solidFill>
                    <a:srgbClr val="080000"/>
                  </a:solidFill>
                  <a:latin typeface="Tahoma" panose="020B0604030504040204" pitchFamily="34" charset="0"/>
                </a:rPr>
                <a:t>e chose us in Him before the foundation of the world Eph 1:4</a:t>
              </a:r>
              <a:endParaRPr lang="en-US" dirty="0"/>
            </a:p>
          </p:txBody>
        </p:sp>
      </p:grpSp>
    </p:spTree>
    <p:extLst>
      <p:ext uri="{BB962C8B-B14F-4D97-AF65-F5344CB8AC3E}">
        <p14:creationId xmlns:p14="http://schemas.microsoft.com/office/powerpoint/2010/main" val="330371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DAAC0-3F13-AB57-36B5-44E12802F3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A00CBB-2AE6-AC93-50FB-EDCEC31B972E}"/>
              </a:ext>
            </a:extLst>
          </p:cNvPr>
          <p:cNvSpPr>
            <a:spLocks noGrp="1"/>
          </p:cNvSpPr>
          <p:nvPr>
            <p:ph type="title"/>
          </p:nvPr>
        </p:nvSpPr>
        <p:spPr>
          <a:xfrm>
            <a:off x="628650" y="118629"/>
            <a:ext cx="7886700" cy="763960"/>
          </a:xfrm>
        </p:spPr>
        <p:txBody>
          <a:bodyPr>
            <a:normAutofit/>
          </a:bodyPr>
          <a:lstStyle/>
          <a:p>
            <a:pPr algn="ctr"/>
            <a:r>
              <a:rPr lang="en-US" b="1" u="sng" dirty="0"/>
              <a:t>His Choosing – Our Response</a:t>
            </a:r>
          </a:p>
        </p:txBody>
      </p:sp>
      <p:sp>
        <p:nvSpPr>
          <p:cNvPr id="7" name="Content Placeholder 6">
            <a:extLst>
              <a:ext uri="{FF2B5EF4-FFF2-40B4-BE49-F238E27FC236}">
                <a16:creationId xmlns:a16="http://schemas.microsoft.com/office/drawing/2014/main" id="{AD8C551F-D26C-1E7D-D8F1-94537E19B1A6}"/>
              </a:ext>
            </a:extLst>
          </p:cNvPr>
          <p:cNvSpPr>
            <a:spLocks noGrp="1"/>
          </p:cNvSpPr>
          <p:nvPr>
            <p:ph idx="1"/>
          </p:nvPr>
        </p:nvSpPr>
        <p:spPr>
          <a:xfrm>
            <a:off x="497717" y="1072443"/>
            <a:ext cx="8153123" cy="5666928"/>
          </a:xfrm>
        </p:spPr>
        <p:txBody>
          <a:bodyPr>
            <a:normAutofit fontScale="92500" lnSpcReduction="20000"/>
          </a:bodyPr>
          <a:lstStyle/>
          <a:p>
            <a:pPr>
              <a:spcBef>
                <a:spcPts val="0"/>
              </a:spcBef>
              <a:spcAft>
                <a:spcPts val="1800"/>
              </a:spcAft>
            </a:pPr>
            <a:r>
              <a:rPr lang="en-US" b="1" dirty="0"/>
              <a:t>Don’t</a:t>
            </a:r>
            <a:r>
              <a:rPr lang="en-US" dirty="0"/>
              <a:t> let God’s </a:t>
            </a:r>
            <a:r>
              <a:rPr lang="en-US" b="1" dirty="0"/>
              <a:t>sovereign choice </a:t>
            </a:r>
            <a:r>
              <a:rPr lang="en-US" dirty="0"/>
              <a:t>lead to your </a:t>
            </a:r>
            <a:r>
              <a:rPr lang="en-US" b="1" dirty="0"/>
              <a:t>inactivity</a:t>
            </a:r>
            <a:r>
              <a:rPr lang="en-US" dirty="0"/>
              <a:t>!</a:t>
            </a:r>
          </a:p>
          <a:p>
            <a:pPr>
              <a:spcBef>
                <a:spcPts val="0"/>
              </a:spcBef>
              <a:spcAft>
                <a:spcPts val="1800"/>
              </a:spcAft>
            </a:pPr>
            <a:r>
              <a:rPr lang="en-US" b="1" dirty="0"/>
              <a:t>10:1</a:t>
            </a:r>
            <a:r>
              <a:rPr lang="en-US" dirty="0"/>
              <a:t>  </a:t>
            </a:r>
            <a:r>
              <a:rPr lang="en-US" b="1" dirty="0"/>
              <a:t>Pray </a:t>
            </a:r>
            <a:r>
              <a:rPr lang="en-US" dirty="0"/>
              <a:t>for the salvation of those who are lost.</a:t>
            </a:r>
          </a:p>
          <a:p>
            <a:pPr>
              <a:spcBef>
                <a:spcPts val="0"/>
              </a:spcBef>
              <a:spcAft>
                <a:spcPts val="1800"/>
              </a:spcAft>
            </a:pPr>
            <a:r>
              <a:rPr lang="en-US" b="1" dirty="0"/>
              <a:t>Deuteronomy 30:11-14  </a:t>
            </a:r>
            <a:r>
              <a:rPr lang="en-US" dirty="0"/>
              <a:t>God has given us the gospel, so we do not need to go searching for it!</a:t>
            </a:r>
          </a:p>
          <a:p>
            <a:pPr>
              <a:spcBef>
                <a:spcPts val="0"/>
              </a:spcBef>
              <a:spcAft>
                <a:spcPts val="1800"/>
              </a:spcAft>
            </a:pPr>
            <a:r>
              <a:rPr lang="en-US" b="1" dirty="0"/>
              <a:t>10:6-8</a:t>
            </a:r>
            <a:r>
              <a:rPr lang="en-US" dirty="0"/>
              <a:t>  God has given us the gospel, so we do not need to go searching for it – it is the word of faith!</a:t>
            </a:r>
          </a:p>
          <a:p>
            <a:pPr>
              <a:spcBef>
                <a:spcPts val="0"/>
              </a:spcBef>
              <a:spcAft>
                <a:spcPts val="1800"/>
              </a:spcAft>
            </a:pPr>
            <a:r>
              <a:rPr lang="en-US" b="1" dirty="0"/>
              <a:t>10:9</a:t>
            </a:r>
            <a:r>
              <a:rPr lang="en-US" dirty="0"/>
              <a:t>  Not just intellectual knowledge (James 2:19), but </a:t>
            </a:r>
            <a:r>
              <a:rPr lang="en-US" b="1" dirty="0"/>
              <a:t>turning from sin </a:t>
            </a:r>
            <a:r>
              <a:rPr lang="en-US" dirty="0"/>
              <a:t>and </a:t>
            </a:r>
            <a:r>
              <a:rPr lang="en-US" b="1" dirty="0"/>
              <a:t>trusting Jesus </a:t>
            </a:r>
            <a:r>
              <a:rPr lang="en-US" dirty="0"/>
              <a:t>for salvation – submitting to Him as Lord, and…</a:t>
            </a:r>
          </a:p>
          <a:p>
            <a:pPr>
              <a:spcBef>
                <a:spcPts val="0"/>
              </a:spcBef>
              <a:spcAft>
                <a:spcPts val="1800"/>
              </a:spcAft>
            </a:pPr>
            <a:r>
              <a:rPr lang="en-US" b="1" dirty="0"/>
              <a:t>Believe</a:t>
            </a:r>
            <a:r>
              <a:rPr lang="en-US" dirty="0"/>
              <a:t> that Jesus died for your sin, rising to prove that His sacrifice was acceptable to the Father.</a:t>
            </a:r>
          </a:p>
          <a:p>
            <a:pPr>
              <a:spcBef>
                <a:spcPts val="0"/>
              </a:spcBef>
              <a:spcAft>
                <a:spcPts val="1800"/>
              </a:spcAft>
            </a:pPr>
            <a:r>
              <a:rPr lang="en-US" b="1" dirty="0"/>
              <a:t>10:10</a:t>
            </a:r>
            <a:r>
              <a:rPr lang="en-US" dirty="0"/>
              <a:t>  When we truly believe, we will </a:t>
            </a:r>
            <a:r>
              <a:rPr lang="en-US" b="1" dirty="0"/>
              <a:t>tell others </a:t>
            </a:r>
            <a:r>
              <a:rPr lang="en-US" dirty="0"/>
              <a:t>about our wonderful Savior!</a:t>
            </a:r>
          </a:p>
          <a:p>
            <a:pPr>
              <a:spcBef>
                <a:spcPts val="0"/>
              </a:spcBef>
              <a:spcAft>
                <a:spcPts val="1800"/>
              </a:spcAft>
            </a:pPr>
            <a:endParaRPr lang="en-US" dirty="0"/>
          </a:p>
        </p:txBody>
      </p:sp>
    </p:spTree>
    <p:extLst>
      <p:ext uri="{BB962C8B-B14F-4D97-AF65-F5344CB8AC3E}">
        <p14:creationId xmlns:p14="http://schemas.microsoft.com/office/powerpoint/2010/main" val="43714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E9B09-A215-4835-9D44-2450134F6E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238A6-C86D-587A-016C-02A449D5B136}"/>
              </a:ext>
            </a:extLst>
          </p:cNvPr>
          <p:cNvSpPr>
            <a:spLocks noGrp="1"/>
          </p:cNvSpPr>
          <p:nvPr>
            <p:ph type="title"/>
          </p:nvPr>
        </p:nvSpPr>
        <p:spPr>
          <a:xfrm>
            <a:off x="628650" y="118629"/>
            <a:ext cx="7886700" cy="763960"/>
          </a:xfrm>
        </p:spPr>
        <p:txBody>
          <a:bodyPr>
            <a:normAutofit/>
          </a:bodyPr>
          <a:lstStyle/>
          <a:p>
            <a:pPr algn="ctr"/>
            <a:r>
              <a:rPr lang="en-US" b="1" u="sng" dirty="0"/>
              <a:t>Tell the World!</a:t>
            </a:r>
          </a:p>
        </p:txBody>
      </p:sp>
      <p:sp>
        <p:nvSpPr>
          <p:cNvPr id="7" name="Content Placeholder 6">
            <a:extLst>
              <a:ext uri="{FF2B5EF4-FFF2-40B4-BE49-F238E27FC236}">
                <a16:creationId xmlns:a16="http://schemas.microsoft.com/office/drawing/2014/main" id="{0F7ADB15-B1E1-9B6F-16B2-13460EF6C9A2}"/>
              </a:ext>
            </a:extLst>
          </p:cNvPr>
          <p:cNvSpPr>
            <a:spLocks noGrp="1"/>
          </p:cNvSpPr>
          <p:nvPr>
            <p:ph idx="1"/>
          </p:nvPr>
        </p:nvSpPr>
        <p:spPr>
          <a:xfrm>
            <a:off x="497717" y="1072443"/>
            <a:ext cx="8153123" cy="5666928"/>
          </a:xfrm>
        </p:spPr>
        <p:txBody>
          <a:bodyPr>
            <a:normAutofit/>
          </a:bodyPr>
          <a:lstStyle/>
          <a:p>
            <a:pPr>
              <a:spcBef>
                <a:spcPts val="0"/>
              </a:spcBef>
              <a:spcAft>
                <a:spcPts val="1800"/>
              </a:spcAft>
            </a:pPr>
            <a:r>
              <a:rPr lang="en-US" b="1" dirty="0"/>
              <a:t>10:14</a:t>
            </a:r>
            <a:r>
              <a:rPr lang="en-US" dirty="0"/>
              <a:t>  </a:t>
            </a:r>
            <a:r>
              <a:rPr lang="en-US" b="1" dirty="0"/>
              <a:t>God chose to use people </a:t>
            </a:r>
            <a:r>
              <a:rPr lang="en-US" dirty="0"/>
              <a:t>to carry the gospel message to those who need to hear (Acts 8:26)</a:t>
            </a:r>
          </a:p>
          <a:p>
            <a:pPr>
              <a:spcBef>
                <a:spcPts val="0"/>
              </a:spcBef>
              <a:spcAft>
                <a:spcPts val="1800"/>
              </a:spcAft>
            </a:pPr>
            <a:r>
              <a:rPr lang="en-US" b="1" dirty="0"/>
              <a:t>10:15 </a:t>
            </a:r>
            <a:r>
              <a:rPr lang="en-US" dirty="0"/>
              <a:t> We can </a:t>
            </a:r>
            <a:r>
              <a:rPr lang="en-US" b="1" dirty="0"/>
              <a:t>go</a:t>
            </a:r>
            <a:r>
              <a:rPr lang="en-US" dirty="0"/>
              <a:t> </a:t>
            </a:r>
            <a:r>
              <a:rPr lang="en-US" b="1" dirty="0"/>
              <a:t>and</a:t>
            </a:r>
            <a:r>
              <a:rPr lang="en-US" dirty="0"/>
              <a:t> we can </a:t>
            </a:r>
            <a:r>
              <a:rPr lang="en-US" b="1" dirty="0"/>
              <a:t>send</a:t>
            </a:r>
            <a:r>
              <a:rPr lang="en-US" dirty="0"/>
              <a:t> others!</a:t>
            </a:r>
          </a:p>
          <a:p>
            <a:pPr>
              <a:spcBef>
                <a:spcPts val="0"/>
              </a:spcBef>
              <a:spcAft>
                <a:spcPts val="1800"/>
              </a:spcAft>
            </a:pPr>
            <a:r>
              <a:rPr lang="en-US" b="1" dirty="0"/>
              <a:t>10:16</a:t>
            </a:r>
            <a:r>
              <a:rPr lang="en-US" dirty="0"/>
              <a:t>  “not all obeyed the gospel” – it is not enough to hear the gospel, but we must repent and believe.</a:t>
            </a:r>
          </a:p>
          <a:p>
            <a:pPr>
              <a:spcBef>
                <a:spcPts val="0"/>
              </a:spcBef>
              <a:spcAft>
                <a:spcPts val="1800"/>
              </a:spcAft>
            </a:pPr>
            <a:r>
              <a:rPr lang="en-US" b="1" dirty="0"/>
              <a:t>Isaiah 53:1  </a:t>
            </a:r>
            <a:r>
              <a:rPr lang="en-US" dirty="0"/>
              <a:t>“Who has believed what he has heard from us?” – a </a:t>
            </a:r>
            <a:r>
              <a:rPr lang="en-US" b="1" dirty="0"/>
              <a:t>direct quote </a:t>
            </a:r>
            <a:r>
              <a:rPr lang="en-US" dirty="0"/>
              <a:t>from the passage about </a:t>
            </a:r>
            <a:r>
              <a:rPr lang="en-US" b="1" dirty="0"/>
              <a:t>Jesus’ substitutionary death</a:t>
            </a:r>
            <a:r>
              <a:rPr lang="en-US" dirty="0"/>
              <a:t>.</a:t>
            </a:r>
          </a:p>
          <a:p>
            <a:pPr>
              <a:spcBef>
                <a:spcPts val="0"/>
              </a:spcBef>
              <a:spcAft>
                <a:spcPts val="1800"/>
              </a:spcAft>
            </a:pPr>
            <a:r>
              <a:rPr lang="en-US" b="1" dirty="0"/>
              <a:t>10:17</a:t>
            </a:r>
            <a:r>
              <a:rPr lang="en-US" dirty="0"/>
              <a:t>  Saving faith results when people </a:t>
            </a:r>
            <a:r>
              <a:rPr lang="en-US" b="1" dirty="0"/>
              <a:t>hear and believe</a:t>
            </a:r>
            <a:r>
              <a:rPr lang="en-US" dirty="0"/>
              <a:t> the word of Christ – the gospel.</a:t>
            </a:r>
          </a:p>
        </p:txBody>
      </p:sp>
    </p:spTree>
    <p:extLst>
      <p:ext uri="{BB962C8B-B14F-4D97-AF65-F5344CB8AC3E}">
        <p14:creationId xmlns:p14="http://schemas.microsoft.com/office/powerpoint/2010/main" val="131978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EEBA2-C20D-7E81-C779-3E49B2A49A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9C635-B9D9-4590-E224-CEA613CF66DE}"/>
              </a:ext>
            </a:extLst>
          </p:cNvPr>
          <p:cNvSpPr>
            <a:spLocks noGrp="1"/>
          </p:cNvSpPr>
          <p:nvPr>
            <p:ph type="title"/>
          </p:nvPr>
        </p:nvSpPr>
        <p:spPr>
          <a:xfrm>
            <a:off x="628650" y="118629"/>
            <a:ext cx="7886700" cy="763960"/>
          </a:xfrm>
        </p:spPr>
        <p:txBody>
          <a:bodyPr>
            <a:normAutofit/>
          </a:bodyPr>
          <a:lstStyle/>
          <a:p>
            <a:pPr algn="ctr"/>
            <a:r>
              <a:rPr lang="en-US" b="1" u="sng" dirty="0"/>
              <a:t>Manage your Expectations!</a:t>
            </a:r>
          </a:p>
        </p:txBody>
      </p:sp>
      <p:sp>
        <p:nvSpPr>
          <p:cNvPr id="7" name="Content Placeholder 6">
            <a:extLst>
              <a:ext uri="{FF2B5EF4-FFF2-40B4-BE49-F238E27FC236}">
                <a16:creationId xmlns:a16="http://schemas.microsoft.com/office/drawing/2014/main" id="{32FD5098-ABED-6279-115E-8D5EE220C68D}"/>
              </a:ext>
            </a:extLst>
          </p:cNvPr>
          <p:cNvSpPr>
            <a:spLocks noGrp="1"/>
          </p:cNvSpPr>
          <p:nvPr>
            <p:ph idx="1"/>
          </p:nvPr>
        </p:nvSpPr>
        <p:spPr>
          <a:xfrm>
            <a:off x="497717" y="1072443"/>
            <a:ext cx="8090703" cy="5617723"/>
          </a:xfrm>
        </p:spPr>
        <p:txBody>
          <a:bodyPr>
            <a:normAutofit/>
          </a:bodyPr>
          <a:lstStyle/>
          <a:p>
            <a:pPr>
              <a:spcBef>
                <a:spcPts val="0"/>
              </a:spcBef>
              <a:spcAft>
                <a:spcPts val="1800"/>
              </a:spcAft>
            </a:pPr>
            <a:r>
              <a:rPr lang="en-US" b="1" dirty="0"/>
              <a:t>Romans 11:33</a:t>
            </a:r>
            <a:r>
              <a:rPr lang="en-US" dirty="0"/>
              <a:t>  “Oh, the depth of the riches of the wisdom and knowledge of God! How unsearchable his judgments, and his paths beyond tracing out!”</a:t>
            </a:r>
          </a:p>
          <a:p>
            <a:pPr>
              <a:spcBef>
                <a:spcPts val="0"/>
              </a:spcBef>
              <a:spcAft>
                <a:spcPts val="1800"/>
              </a:spcAft>
            </a:pPr>
            <a:r>
              <a:rPr lang="en-US" b="1" dirty="0"/>
              <a:t>Romans 11:34-35</a:t>
            </a:r>
            <a:r>
              <a:rPr lang="en-US" dirty="0"/>
              <a:t> “Who has known the mind of the Lord? Or who has been his counselor? Who has ever given to God, that God should repay them?”</a:t>
            </a:r>
          </a:p>
          <a:p>
            <a:pPr>
              <a:spcBef>
                <a:spcPts val="0"/>
              </a:spcBef>
              <a:spcAft>
                <a:spcPts val="1800"/>
              </a:spcAft>
            </a:pPr>
            <a:r>
              <a:rPr lang="en-US" b="1" dirty="0"/>
              <a:t>Romans 11:36</a:t>
            </a:r>
            <a:r>
              <a:rPr lang="en-US" dirty="0"/>
              <a:t> “For from Him and through Him and for Him are all things. To him be the glory forever! Amen.”</a:t>
            </a:r>
          </a:p>
        </p:txBody>
      </p:sp>
    </p:spTree>
    <p:extLst>
      <p:ext uri="{BB962C8B-B14F-4D97-AF65-F5344CB8AC3E}">
        <p14:creationId xmlns:p14="http://schemas.microsoft.com/office/powerpoint/2010/main" val="1875666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535650" y="1068513"/>
            <a:ext cx="8180086" cy="5496674"/>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God will accomplish His plan for this world through His sovereign actions.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Every part of salvation, including faith, is a gift of grace from our merciful God.</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Accept God’s design for you and gift of salvation with a thankful heart.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Be a part of God’s salvation process: pray for others and share the gospel with them!</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4929</TotalTime>
  <Words>1960</Words>
  <Application>Microsoft Office PowerPoint</Application>
  <PresentationFormat>On-screen Show (4:3)</PresentationFormat>
  <Paragraphs>173</Paragraphs>
  <Slides>19</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Cambria</vt:lpstr>
      <vt:lpstr>Consolas</vt:lpstr>
      <vt:lpstr>Tahoma</vt:lpstr>
      <vt:lpstr>Office Theme</vt:lpstr>
      <vt:lpstr>Romans 9 to 11 (part 2)</vt:lpstr>
      <vt:lpstr>God’s Plan for Messiah</vt:lpstr>
      <vt:lpstr>God’s Merciful Choice</vt:lpstr>
      <vt:lpstr>God’s Sovereign Choice</vt:lpstr>
      <vt:lpstr>It’s hard to understand, but it’s true!</vt:lpstr>
      <vt:lpstr>His Choosing – Our Response</vt:lpstr>
      <vt:lpstr>Tell the World!</vt:lpstr>
      <vt:lpstr>Manage your Expectations!</vt:lpstr>
      <vt:lpstr>Some “Take Aways”</vt:lpstr>
      <vt:lpstr>PowerPoint Presentation</vt:lpstr>
      <vt:lpstr>Be Unto Your Name  (by Lynn DeShazo)  (Capo 2)  Intro:  G D Am Em C G Dsus4 D</vt:lpstr>
      <vt:lpstr>Be Unto Your Name   (chorus)</vt:lpstr>
      <vt:lpstr>Be Unto Your Name   (verse 2)</vt:lpstr>
      <vt:lpstr>Be Unto Your Name   (chorus)</vt:lpstr>
      <vt:lpstr>PowerPoint Presentation</vt:lpstr>
      <vt:lpstr>Be Unto Your Name  (by Lynn DeShazo)  (Capo 2)  Intro:  G D Am Em C G Dsus4 D</vt:lpstr>
      <vt:lpstr>Be Unto Your Name   (chorus)</vt:lpstr>
      <vt:lpstr>Be Unto Your Name   (verse 2)</vt:lpstr>
      <vt:lpstr>Be Unto Your Name   (chorus)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188</cp:revision>
  <dcterms:created xsi:type="dcterms:W3CDTF">2022-11-02T22:17:55Z</dcterms:created>
  <dcterms:modified xsi:type="dcterms:W3CDTF">2025-10-12T10:40:19Z</dcterms:modified>
</cp:coreProperties>
</file>