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10" r:id="rId3"/>
    <p:sldId id="314" r:id="rId4"/>
    <p:sldId id="315" r:id="rId5"/>
    <p:sldId id="316" r:id="rId6"/>
    <p:sldId id="317" r:id="rId7"/>
    <p:sldId id="319" r:id="rId8"/>
    <p:sldId id="318"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79954" autoAdjust="0"/>
  </p:normalViewPr>
  <p:slideViewPr>
    <p:cSldViewPr snapToGrid="0">
      <p:cViewPr varScale="1">
        <p:scale>
          <a:sx n="93" d="100"/>
          <a:sy n="93" d="100"/>
        </p:scale>
        <p:origin x="1746" y="90"/>
      </p:cViewPr>
      <p:guideLst/>
    </p:cSldViewPr>
  </p:slideViewPr>
  <p:notesTextViewPr>
    <p:cViewPr>
      <p:scale>
        <a:sx n="176" d="100"/>
        <a:sy n="176"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In the final five chapters of Romans (12-16), Paul explains in great detail how believers are to practically live out the rich theological truths of chapters 1–11. God has graciously given believers so much, that Paul exhorts them to respond in grateful obedience.</a:t>
            </a: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D94F0-287A-B82A-D476-A440057EB3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93F16A-F03F-CE9E-FF79-CCCF11E40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B5B2DE-5BB1-89FA-ED60-EB5C1B982186}"/>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360F66D-B4E1-932D-E4A7-53F3CD81DB59}"/>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925146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10776-5673-15AD-4002-9E796C8E9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F8F697-E8E4-3F10-CE8A-6E6A0EB84D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20BE8B-D34B-8E29-0DDB-7285EE05CCAC}"/>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DAEFF86-67A9-D944-4324-EDBA7AB92AD6}"/>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1736131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F7EAD-4C60-51B1-51C5-FECB8AC176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9C28DC-1EBB-994C-140E-F3E5034BE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BCFAE-20DC-F01F-83EC-914A3328F0F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12:4–8 is one of two NT passages (cf. 1 Cor. 12:12–14) listing the </a:t>
            </a:r>
            <a:r>
              <a:rPr lang="en-US" sz="1200" b="1" i="0" kern="1200" dirty="0">
                <a:solidFill>
                  <a:schemeClr val="tx1"/>
                </a:solidFill>
                <a:effectLst/>
                <a:latin typeface="+mn-lt"/>
                <a:ea typeface="+mn-ea"/>
                <a:cs typeface="+mn-cs"/>
              </a:rPr>
              <a:t>general categories of spiritual gifts</a:t>
            </a:r>
            <a:r>
              <a:rPr lang="en-US" sz="1200" b="0" i="0" kern="1200" dirty="0">
                <a:solidFill>
                  <a:schemeClr val="tx1"/>
                </a:solidFill>
                <a:effectLst/>
                <a:latin typeface="+mn-lt"/>
                <a:ea typeface="+mn-ea"/>
                <a:cs typeface="+mn-cs"/>
              </a:rPr>
              <a:t>. The </a:t>
            </a:r>
            <a:r>
              <a:rPr lang="en-US" sz="1200" b="1" i="0" kern="1200" dirty="0">
                <a:solidFill>
                  <a:schemeClr val="tx1"/>
                </a:solidFill>
                <a:effectLst/>
                <a:latin typeface="+mn-lt"/>
                <a:ea typeface="+mn-ea"/>
                <a:cs typeface="+mn-cs"/>
              </a:rPr>
              <a:t>emphasis</a:t>
            </a:r>
            <a:r>
              <a:rPr lang="en-US" sz="1200" b="0" i="0" kern="1200" dirty="0">
                <a:solidFill>
                  <a:schemeClr val="tx1"/>
                </a:solidFill>
                <a:effectLst/>
                <a:latin typeface="+mn-lt"/>
                <a:ea typeface="+mn-ea"/>
                <a:cs typeface="+mn-cs"/>
              </a:rPr>
              <a:t> in each list is </a:t>
            </a:r>
            <a:r>
              <a:rPr lang="en-US" sz="1200" b="1" i="0" kern="1200" dirty="0">
                <a:solidFill>
                  <a:schemeClr val="tx1"/>
                </a:solidFill>
                <a:effectLst/>
                <a:latin typeface="+mn-lt"/>
                <a:ea typeface="+mn-ea"/>
                <a:cs typeface="+mn-cs"/>
              </a:rPr>
              <a:t>not</a:t>
            </a:r>
            <a:r>
              <a:rPr lang="en-US" sz="1200" b="0" i="0" kern="1200" dirty="0">
                <a:solidFill>
                  <a:schemeClr val="tx1"/>
                </a:solidFill>
                <a:effectLst/>
                <a:latin typeface="+mn-lt"/>
                <a:ea typeface="+mn-ea"/>
                <a:cs typeface="+mn-cs"/>
              </a:rPr>
              <a:t> on believers </a:t>
            </a:r>
            <a:r>
              <a:rPr lang="en-US" sz="1200" b="1" i="0" kern="1200" dirty="0">
                <a:solidFill>
                  <a:schemeClr val="tx1"/>
                </a:solidFill>
                <a:effectLst/>
                <a:latin typeface="+mn-lt"/>
                <a:ea typeface="+mn-ea"/>
                <a:cs typeface="+mn-cs"/>
              </a:rPr>
              <a:t>identifying their gift perfectly</a:t>
            </a:r>
            <a:r>
              <a:rPr lang="en-US" sz="1200" b="0" i="0" kern="1200" dirty="0">
                <a:solidFill>
                  <a:schemeClr val="tx1"/>
                </a:solidFill>
                <a:effectLst/>
                <a:latin typeface="+mn-lt"/>
                <a:ea typeface="+mn-ea"/>
                <a:cs typeface="+mn-cs"/>
              </a:rPr>
              <a:t>, but on faithfully using the unique enablement God has given each. The fact that the </a:t>
            </a:r>
            <a:r>
              <a:rPr lang="en-US" sz="1200" b="1" i="0" kern="1200" dirty="0">
                <a:solidFill>
                  <a:schemeClr val="tx1"/>
                </a:solidFill>
                <a:effectLst/>
                <a:latin typeface="+mn-lt"/>
                <a:ea typeface="+mn-ea"/>
                <a:cs typeface="+mn-cs"/>
              </a:rPr>
              <a:t>two lists differ </a:t>
            </a:r>
            <a:r>
              <a:rPr lang="en-US" sz="1200" b="0" i="0" kern="1200" dirty="0">
                <a:solidFill>
                  <a:schemeClr val="tx1"/>
                </a:solidFill>
                <a:effectLst/>
                <a:latin typeface="+mn-lt"/>
                <a:ea typeface="+mn-ea"/>
                <a:cs typeface="+mn-cs"/>
              </a:rPr>
              <a:t>clearly implies the gifts are like a palette of basic colors, from which God selects to blend a unique hue for each disciple’s life.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 The ESV MacArthur Study Bible (Kindle Locations 286568-286572). Crossway. Kindle Edition. </a:t>
            </a:r>
          </a:p>
        </p:txBody>
      </p:sp>
      <p:sp>
        <p:nvSpPr>
          <p:cNvPr id="4" name="Slide Number Placeholder 3">
            <a:extLst>
              <a:ext uri="{FF2B5EF4-FFF2-40B4-BE49-F238E27FC236}">
                <a16:creationId xmlns:a16="http://schemas.microsoft.com/office/drawing/2014/main" id="{D8A7042E-2776-AF53-D51E-5ABED71C2D46}"/>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290131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0F7B5-69C9-AE80-C7CF-3CBC003F2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CA5C3A-2AE6-6F90-F992-A4D72F7447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67229-0748-B166-E27E-6701179A17C3}"/>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A50FE6-EB83-9730-962F-5293B9ECA84D}"/>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537481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55FD1-DF6F-764C-8F42-5E359191E6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1497EF-8939-E3B3-C6AC-15B6A6842E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003DE1-7357-7C4E-852F-421FC891106F}"/>
              </a:ext>
            </a:extLst>
          </p:cNvPr>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Three different words for love in v.9-10:  “Let love (</a:t>
            </a:r>
            <a:r>
              <a:rPr lang="en-US" sz="1200" b="1" i="0" u="none" strike="noStrike" kern="1200" baseline="0" dirty="0">
                <a:solidFill>
                  <a:schemeClr val="tx1"/>
                </a:solidFill>
                <a:latin typeface="+mn-lt"/>
                <a:ea typeface="+mn-ea"/>
                <a:cs typeface="+mn-cs"/>
              </a:rPr>
              <a:t>agape</a:t>
            </a:r>
            <a:r>
              <a:rPr lang="en-US" sz="1200" b="0" i="0" u="none" strike="noStrike" kern="1200" baseline="0" dirty="0">
                <a:solidFill>
                  <a:schemeClr val="tx1"/>
                </a:solidFill>
                <a:latin typeface="+mn-lt"/>
                <a:ea typeface="+mn-ea"/>
                <a:cs typeface="+mn-cs"/>
              </a:rPr>
              <a:t>) be genuine. Abhor what is evil; hold fast to what is good.</a:t>
            </a:r>
            <a:r>
              <a:rPr lang="en-US" sz="1200" b="1" i="0" u="none" strike="noStrike" kern="1200" baseline="30000" dirty="0">
                <a:solidFill>
                  <a:schemeClr val="tx1"/>
                </a:solidFill>
                <a:latin typeface="+mn-lt"/>
                <a:ea typeface="+mn-ea"/>
                <a:cs typeface="+mn-cs"/>
              </a:rPr>
              <a:t> 10 </a:t>
            </a:r>
            <a:r>
              <a:rPr lang="en-US" sz="1200" b="0" i="0" u="none" strike="noStrike" kern="1200" baseline="0" dirty="0">
                <a:solidFill>
                  <a:schemeClr val="tx1"/>
                </a:solidFill>
                <a:latin typeface="+mn-lt"/>
                <a:ea typeface="+mn-ea"/>
                <a:cs typeface="+mn-cs"/>
              </a:rPr>
              <a:t>Love (</a:t>
            </a:r>
            <a:r>
              <a:rPr lang="en-US" sz="1200" b="0" i="0" u="none" strike="noStrike" kern="1200" baseline="0" dirty="0" err="1">
                <a:solidFill>
                  <a:schemeClr val="tx1"/>
                </a:solidFill>
                <a:latin typeface="+mn-lt"/>
                <a:ea typeface="+mn-ea"/>
                <a:cs typeface="+mn-cs"/>
              </a:rPr>
              <a:t>philo</a:t>
            </a:r>
            <a:r>
              <a:rPr lang="en-US" sz="1200" b="1" i="0" u="none" strike="noStrike" kern="1200" baseline="0" dirty="0" err="1">
                <a:solidFill>
                  <a:schemeClr val="tx1"/>
                </a:solidFill>
                <a:latin typeface="+mn-lt"/>
                <a:ea typeface="+mn-ea"/>
                <a:cs typeface="+mn-cs"/>
              </a:rPr>
              <a:t>storgos</a:t>
            </a:r>
            <a:r>
              <a:rPr lang="en-US" sz="1200" b="0" i="0" u="none" strike="noStrike" kern="1200" baseline="0" dirty="0">
                <a:solidFill>
                  <a:schemeClr val="tx1"/>
                </a:solidFill>
                <a:latin typeface="+mn-lt"/>
                <a:ea typeface="+mn-ea"/>
                <a:cs typeface="+mn-cs"/>
              </a:rPr>
              <a:t>) one another with brotherly affection (</a:t>
            </a:r>
            <a:r>
              <a:rPr lang="en-US" sz="1200" b="1" i="0" u="none" strike="noStrike" kern="1200" baseline="0" dirty="0" err="1">
                <a:solidFill>
                  <a:schemeClr val="tx1"/>
                </a:solidFill>
                <a:latin typeface="+mn-lt"/>
                <a:ea typeface="+mn-ea"/>
                <a:cs typeface="+mn-cs"/>
              </a:rPr>
              <a:t>phila</a:t>
            </a:r>
            <a:r>
              <a:rPr lang="en-US" sz="1200" b="0" i="0" u="none" strike="noStrike" kern="1200" baseline="0" dirty="0" err="1">
                <a:solidFill>
                  <a:schemeClr val="tx1"/>
                </a:solidFill>
                <a:latin typeface="+mn-lt"/>
                <a:ea typeface="+mn-ea"/>
                <a:cs typeface="+mn-cs"/>
              </a:rPr>
              <a:t>delphia</a:t>
            </a:r>
            <a:r>
              <a:rPr lang="en-US" sz="1200" b="0" i="0" u="none" strike="noStrike" kern="1200" baseline="0" dirty="0">
                <a:solidFill>
                  <a:schemeClr val="tx1"/>
                </a:solidFill>
                <a:latin typeface="+mn-lt"/>
                <a:ea typeface="+mn-ea"/>
                <a:cs typeface="+mn-cs"/>
              </a:rPr>
              <a:t>). Outdo one another in showing honor.”</a:t>
            </a:r>
          </a:p>
          <a:p>
            <a:r>
              <a:rPr lang="en-US" sz="1200" b="0" i="0" u="none" strike="noStrike" kern="1200" baseline="0" dirty="0">
                <a:solidFill>
                  <a:schemeClr val="tx1"/>
                </a:solidFill>
                <a:effectLst/>
                <a:latin typeface="+mn-lt"/>
                <a:ea typeface="+mn-ea"/>
                <a:cs typeface="+mn-cs"/>
              </a:rPr>
              <a:t>Agape – unconditional love</a:t>
            </a:r>
          </a:p>
          <a:p>
            <a:r>
              <a:rPr lang="en-US" sz="1200" b="0" i="0" u="none" strike="noStrike" kern="1200" baseline="0" dirty="0">
                <a:solidFill>
                  <a:schemeClr val="tx1"/>
                </a:solidFill>
                <a:effectLst/>
                <a:latin typeface="+mn-lt"/>
                <a:ea typeface="+mn-ea"/>
                <a:cs typeface="+mn-cs"/>
              </a:rPr>
              <a:t>Storge – family love</a:t>
            </a:r>
          </a:p>
          <a:p>
            <a:r>
              <a:rPr lang="en-US" sz="1200" b="0" i="0" u="none" strike="noStrike" kern="1200" baseline="0" dirty="0">
                <a:solidFill>
                  <a:schemeClr val="tx1"/>
                </a:solidFill>
                <a:effectLst/>
                <a:latin typeface="+mn-lt"/>
                <a:ea typeface="+mn-ea"/>
                <a:cs typeface="+mn-cs"/>
              </a:rPr>
              <a:t>Phileo - friendship</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E417C8DD-7F6E-E46B-38AE-971366411495}"/>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205289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24155-BAA4-22F5-51AF-06135702C6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28B3C7-D9DD-182D-0A99-6FFBB3DEDE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C543A0-2564-7E52-9BE6-E20C90B21A5F}"/>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Take this entire passage as a unit in the context of verse 14 (which seems to continue through verse 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12:20 </a:t>
            </a:r>
            <a:r>
              <a:rPr lang="en-US" sz="1200" b="1" i="0" kern="1200" dirty="0">
                <a:solidFill>
                  <a:schemeClr val="tx1"/>
                </a:solidFill>
                <a:effectLst/>
                <a:latin typeface="+mn-lt"/>
                <a:ea typeface="+mn-ea"/>
                <a:cs typeface="+mn-cs"/>
              </a:rPr>
              <a:t>heap burning coals on his head</a:t>
            </a:r>
            <a:r>
              <a:rPr lang="en-US" sz="1200" b="0" i="0" kern="1200" dirty="0">
                <a:solidFill>
                  <a:schemeClr val="tx1"/>
                </a:solidFill>
                <a:effectLst/>
                <a:latin typeface="+mn-lt"/>
                <a:ea typeface="+mn-ea"/>
                <a:cs typeface="+mn-cs"/>
              </a:rPr>
              <a:t>. Refers to an ancient Egyptian custom in which a person who wanted to show public contrition carried a pan of burning coals on his head. The coals represented the burning pain of his shame and guilt. When believers lovingly help their enemies, it should bring shame to such people for their hate and animosity (cf. Prov. 25: 21– 22).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 The ESV MacArthur Study Bible (Kindle Locations 286694-286697). Crossway. Kindle Edition. </a:t>
            </a:r>
          </a:p>
        </p:txBody>
      </p:sp>
      <p:sp>
        <p:nvSpPr>
          <p:cNvPr id="4" name="Slide Number Placeholder 3">
            <a:extLst>
              <a:ext uri="{FF2B5EF4-FFF2-40B4-BE49-F238E27FC236}">
                <a16:creationId xmlns:a16="http://schemas.microsoft.com/office/drawing/2014/main" id="{646C9916-8B42-2688-5846-5B06186D482B}"/>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682766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582AD-2D0D-B7F3-E313-7D2E8DAF0A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63DF11-BD2E-1984-34AE-87C86AC501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29F5A4-D602-B638-027B-2B1C32510F2C}"/>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Take this entire passage as a unit in the context of verse 14 (which seems to continue through verse 21).</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v.18  Be more concerned with </a:t>
            </a:r>
            <a:r>
              <a:rPr lang="en-US" sz="1200" b="1" i="0" kern="1200" dirty="0">
                <a:solidFill>
                  <a:schemeClr val="tx1"/>
                </a:solidFill>
                <a:effectLst/>
                <a:latin typeface="+mn-lt"/>
                <a:ea typeface="+mn-ea"/>
                <a:cs typeface="+mn-cs"/>
              </a:rPr>
              <a:t>saving souls, not face</a:t>
            </a:r>
            <a:r>
              <a:rPr lang="en-US" sz="1200" b="0" i="0" kern="1200" dirty="0">
                <a:solidFill>
                  <a:schemeClr val="tx1"/>
                </a:solidFill>
                <a:effectLst/>
                <a:latin typeface="+mn-lt"/>
                <a:ea typeface="+mn-ea"/>
                <a:cs typeface="+mn-cs"/>
              </a:rPr>
              <a: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12:20 </a:t>
            </a:r>
            <a:r>
              <a:rPr lang="en-US" sz="1200" b="1" i="0" kern="1200" dirty="0">
                <a:solidFill>
                  <a:schemeClr val="tx1"/>
                </a:solidFill>
                <a:effectLst/>
                <a:latin typeface="+mn-lt"/>
                <a:ea typeface="+mn-ea"/>
                <a:cs typeface="+mn-cs"/>
              </a:rPr>
              <a:t>heap burning coals on his head</a:t>
            </a:r>
            <a:r>
              <a:rPr lang="en-US" sz="1200" b="0" i="0" kern="1200" dirty="0">
                <a:solidFill>
                  <a:schemeClr val="tx1"/>
                </a:solidFill>
                <a:effectLst/>
                <a:latin typeface="+mn-lt"/>
                <a:ea typeface="+mn-ea"/>
                <a:cs typeface="+mn-cs"/>
              </a:rPr>
              <a:t>. Refers to an ancient Egyptian custom in which a person who wanted to show public contrition carried a pan of burning coals on his head. The coals represented the burning pain of his shame and guilt. When believers lovingly help their enemies, it should bring shame to such people for their hate and animosity (cf. Prov. 25: 21– 22).</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 The ESV MacArthur Study Bible (Kindle Locations 286694-286697). Crossway. Kindle Edition. </a:t>
            </a:r>
          </a:p>
        </p:txBody>
      </p:sp>
      <p:sp>
        <p:nvSpPr>
          <p:cNvPr id="4" name="Slide Number Placeholder 3">
            <a:extLst>
              <a:ext uri="{FF2B5EF4-FFF2-40B4-BE49-F238E27FC236}">
                <a16:creationId xmlns:a16="http://schemas.microsoft.com/office/drawing/2014/main" id="{5B72A0D2-0619-FD41-2D9A-E9E02DA16647}"/>
              </a:ext>
            </a:extLst>
          </p:cNvPr>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4256742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12</a:t>
            </a:r>
          </a:p>
        </p:txBody>
      </p:sp>
      <p:sp>
        <p:nvSpPr>
          <p:cNvPr id="3" name="Subtitle 2"/>
          <p:cNvSpPr>
            <a:spLocks noGrp="1"/>
          </p:cNvSpPr>
          <p:nvPr>
            <p:ph type="subTitle" idx="1"/>
          </p:nvPr>
        </p:nvSpPr>
        <p:spPr/>
        <p:txBody>
          <a:bodyPr>
            <a:normAutofit/>
          </a:bodyPr>
          <a:lstStyle/>
          <a:p>
            <a:r>
              <a:rPr lang="en-US" sz="4000" dirty="0">
                <a:solidFill>
                  <a:schemeClr val="tx1">
                    <a:lumMod val="50000"/>
                    <a:lumOff val="50000"/>
                  </a:schemeClr>
                </a:solidFill>
              </a:rPr>
              <a:t>Walking with Jesus</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EEBA2-C20D-7E81-C779-3E49B2A49A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9C635-B9D9-4590-E224-CEA613CF66DE}"/>
              </a:ext>
            </a:extLst>
          </p:cNvPr>
          <p:cNvSpPr>
            <a:spLocks noGrp="1"/>
          </p:cNvSpPr>
          <p:nvPr>
            <p:ph type="title"/>
          </p:nvPr>
        </p:nvSpPr>
        <p:spPr>
          <a:xfrm>
            <a:off x="628650" y="118629"/>
            <a:ext cx="7886700" cy="763960"/>
          </a:xfrm>
        </p:spPr>
        <p:txBody>
          <a:bodyPr>
            <a:normAutofit/>
          </a:bodyPr>
          <a:lstStyle/>
          <a:p>
            <a:pPr algn="ctr"/>
            <a:r>
              <a:rPr lang="en-US" b="1" u="sng" dirty="0"/>
              <a:t>Living Sacrifice: A Logical Result</a:t>
            </a:r>
          </a:p>
        </p:txBody>
      </p:sp>
      <p:sp>
        <p:nvSpPr>
          <p:cNvPr id="7" name="Content Placeholder 6">
            <a:extLst>
              <a:ext uri="{FF2B5EF4-FFF2-40B4-BE49-F238E27FC236}">
                <a16:creationId xmlns:a16="http://schemas.microsoft.com/office/drawing/2014/main" id="{32FD5098-ABED-6279-115E-8D5EE220C68D}"/>
              </a:ext>
            </a:extLst>
          </p:cNvPr>
          <p:cNvSpPr>
            <a:spLocks noGrp="1"/>
          </p:cNvSpPr>
          <p:nvPr>
            <p:ph idx="1"/>
          </p:nvPr>
        </p:nvSpPr>
        <p:spPr>
          <a:xfrm>
            <a:off x="1" y="1072443"/>
            <a:ext cx="9064978" cy="5617723"/>
          </a:xfrm>
        </p:spPr>
        <p:txBody>
          <a:bodyPr>
            <a:normAutofit lnSpcReduction="10000"/>
          </a:bodyPr>
          <a:lstStyle/>
          <a:p>
            <a:pPr>
              <a:spcBef>
                <a:spcPts val="0"/>
              </a:spcBef>
              <a:spcAft>
                <a:spcPts val="1800"/>
              </a:spcAft>
            </a:pPr>
            <a:r>
              <a:rPr lang="en-US" b="1" dirty="0"/>
              <a:t>11:30-32</a:t>
            </a:r>
            <a:r>
              <a:rPr lang="en-US" dirty="0"/>
              <a:t>  disobedience (4 times)  /  mercy (4 times)</a:t>
            </a:r>
          </a:p>
          <a:p>
            <a:pPr>
              <a:spcBef>
                <a:spcPts val="0"/>
              </a:spcBef>
              <a:spcAft>
                <a:spcPts val="1800"/>
              </a:spcAft>
            </a:pPr>
            <a:r>
              <a:rPr lang="en-US" b="1" dirty="0"/>
              <a:t>11:36</a:t>
            </a:r>
            <a:r>
              <a:rPr lang="en-US" dirty="0"/>
              <a:t>  “For from Him and through Him and for Him are all things. To him be the glory forever! Amen.”</a:t>
            </a:r>
          </a:p>
          <a:p>
            <a:pPr>
              <a:spcBef>
                <a:spcPts val="0"/>
              </a:spcBef>
              <a:spcAft>
                <a:spcPts val="1800"/>
              </a:spcAft>
            </a:pPr>
            <a:r>
              <a:rPr lang="en-US" b="1" dirty="0"/>
              <a:t>12:1</a:t>
            </a:r>
            <a:r>
              <a:rPr lang="en-US" dirty="0"/>
              <a:t>  “Therefore” – since </a:t>
            </a:r>
            <a:r>
              <a:rPr lang="en-US" b="1" dirty="0"/>
              <a:t>everything</a:t>
            </a:r>
            <a:r>
              <a:rPr lang="en-US" dirty="0"/>
              <a:t> belongs to </a:t>
            </a:r>
            <a:r>
              <a:rPr lang="en-US" b="1" dirty="0"/>
              <a:t>God</a:t>
            </a:r>
            <a:r>
              <a:rPr lang="en-US" dirty="0"/>
              <a:t> and exists for Him, and because of His great mercy (love, grace, righteousness), what should be our “</a:t>
            </a:r>
            <a:r>
              <a:rPr lang="en-US" b="1" dirty="0"/>
              <a:t>reasonable worship</a:t>
            </a:r>
            <a:r>
              <a:rPr lang="en-US" dirty="0"/>
              <a:t>”?</a:t>
            </a:r>
          </a:p>
          <a:p>
            <a:pPr>
              <a:spcBef>
                <a:spcPts val="0"/>
              </a:spcBef>
              <a:spcAft>
                <a:spcPts val="1800"/>
              </a:spcAft>
            </a:pPr>
            <a:r>
              <a:rPr lang="en-US" dirty="0"/>
              <a:t>We must offer ourselves </a:t>
            </a:r>
            <a:r>
              <a:rPr lang="en-US" b="1" dirty="0"/>
              <a:t>completely</a:t>
            </a:r>
            <a:r>
              <a:rPr lang="en-US" dirty="0"/>
              <a:t> to the Lord, living for His kingdom and glory!  Living sacrifices …</a:t>
            </a:r>
          </a:p>
          <a:p>
            <a:pPr>
              <a:spcBef>
                <a:spcPts val="0"/>
              </a:spcBef>
              <a:spcAft>
                <a:spcPts val="1800"/>
              </a:spcAft>
            </a:pPr>
            <a:r>
              <a:rPr lang="en-US" dirty="0"/>
              <a:t>… because the dead animals of the Old Testament sacrifices no longer have any effect (Jesus was the ultimate sacrifice)</a:t>
            </a:r>
          </a:p>
          <a:p>
            <a:pPr>
              <a:spcBef>
                <a:spcPts val="0"/>
              </a:spcBef>
              <a:spcAft>
                <a:spcPts val="1800"/>
              </a:spcAft>
            </a:pPr>
            <a:r>
              <a:rPr lang="en-US" dirty="0"/>
              <a:t>By God’s power, </a:t>
            </a:r>
            <a:r>
              <a:rPr lang="en-US" b="1" dirty="0"/>
              <a:t>even our unredeemed body </a:t>
            </a:r>
            <a:r>
              <a:rPr lang="en-US" dirty="0"/>
              <a:t>can be given to Him as an “instrument of righteousness” (6:13)</a:t>
            </a:r>
          </a:p>
        </p:txBody>
      </p:sp>
    </p:spTree>
    <p:extLst>
      <p:ext uri="{BB962C8B-B14F-4D97-AF65-F5344CB8AC3E}">
        <p14:creationId xmlns:p14="http://schemas.microsoft.com/office/powerpoint/2010/main" val="187566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9BA61-39B0-16EF-4D20-99B4A443D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5CD23-796B-43CD-2D63-68DA98AF82E9}"/>
              </a:ext>
            </a:extLst>
          </p:cNvPr>
          <p:cNvSpPr>
            <a:spLocks noGrp="1"/>
          </p:cNvSpPr>
          <p:nvPr>
            <p:ph type="title"/>
          </p:nvPr>
        </p:nvSpPr>
        <p:spPr>
          <a:xfrm>
            <a:off x="628650" y="118629"/>
            <a:ext cx="7886700" cy="763960"/>
          </a:xfrm>
        </p:spPr>
        <p:txBody>
          <a:bodyPr>
            <a:normAutofit/>
          </a:bodyPr>
          <a:lstStyle/>
          <a:p>
            <a:pPr algn="ctr"/>
            <a:r>
              <a:rPr lang="en-US" b="1" u="sng" dirty="0"/>
              <a:t>Living Sacrifice: What Is It?</a:t>
            </a:r>
          </a:p>
        </p:txBody>
      </p:sp>
      <p:sp>
        <p:nvSpPr>
          <p:cNvPr id="7" name="Content Placeholder 6">
            <a:extLst>
              <a:ext uri="{FF2B5EF4-FFF2-40B4-BE49-F238E27FC236}">
                <a16:creationId xmlns:a16="http://schemas.microsoft.com/office/drawing/2014/main" id="{18B40B71-C29C-4F71-EEBC-8AEC7D603DA6}"/>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12:2</a:t>
            </a:r>
            <a:r>
              <a:rPr lang="en-US" dirty="0"/>
              <a:t>  “</a:t>
            </a:r>
            <a:r>
              <a:rPr lang="en-US" b="1" dirty="0"/>
              <a:t>Not conformed to this world</a:t>
            </a:r>
            <a:r>
              <a:rPr lang="en-US" dirty="0"/>
              <a:t>” – the beliefs, values, and goals of this world which is dominated by Satan.</a:t>
            </a:r>
          </a:p>
          <a:p>
            <a:pPr>
              <a:spcBef>
                <a:spcPts val="0"/>
              </a:spcBef>
              <a:spcAft>
                <a:spcPts val="1800"/>
              </a:spcAft>
            </a:pPr>
            <a:r>
              <a:rPr lang="en-US" b="1" dirty="0"/>
              <a:t>Not conformed … transformed</a:t>
            </a:r>
            <a:r>
              <a:rPr lang="en-US" dirty="0"/>
              <a:t>!  “</a:t>
            </a:r>
            <a:r>
              <a:rPr lang="en-US" dirty="0" err="1"/>
              <a:t>metamorphousthe</a:t>
            </a:r>
            <a:r>
              <a:rPr lang="en-US" dirty="0"/>
              <a:t>” is the Greek word – a visible, external change.  Our new inner, redeemed nature should be visible to others.</a:t>
            </a:r>
          </a:p>
          <a:p>
            <a:pPr>
              <a:spcBef>
                <a:spcPts val="0"/>
              </a:spcBef>
              <a:spcAft>
                <a:spcPts val="1800"/>
              </a:spcAft>
            </a:pPr>
            <a:r>
              <a:rPr lang="en-US" dirty="0"/>
              <a:t>How? “</a:t>
            </a:r>
            <a:r>
              <a:rPr lang="en-US" b="1" dirty="0"/>
              <a:t>by the renewing of your mind,</a:t>
            </a:r>
            <a:r>
              <a:rPr lang="en-US" dirty="0"/>
              <a:t>” as the Holy Spirit changes our thinking through meditation on Scripture.</a:t>
            </a:r>
          </a:p>
          <a:p>
            <a:pPr>
              <a:spcBef>
                <a:spcPts val="0"/>
              </a:spcBef>
              <a:spcAft>
                <a:spcPts val="1800"/>
              </a:spcAft>
            </a:pPr>
            <a:r>
              <a:rPr lang="en-US" dirty="0"/>
              <a:t>“</a:t>
            </a:r>
            <a:r>
              <a:rPr lang="en-US" b="1" dirty="0"/>
              <a:t>good and acceptable and perfect</a:t>
            </a:r>
            <a:r>
              <a:rPr lang="en-US" dirty="0"/>
              <a:t>” are words describing Old Testament sacrifices (Leviticus 22:21).</a:t>
            </a:r>
          </a:p>
          <a:p>
            <a:pPr>
              <a:spcBef>
                <a:spcPts val="0"/>
              </a:spcBef>
              <a:spcAft>
                <a:spcPts val="1800"/>
              </a:spcAft>
            </a:pPr>
            <a:r>
              <a:rPr lang="en-US" b="1" dirty="0"/>
              <a:t>2 Timothy 2:21 – </a:t>
            </a:r>
            <a:r>
              <a:rPr lang="en-US" dirty="0"/>
              <a:t>Be holy, ready for every good work as God leads you!</a:t>
            </a:r>
          </a:p>
        </p:txBody>
      </p:sp>
    </p:spTree>
    <p:extLst>
      <p:ext uri="{BB962C8B-B14F-4D97-AF65-F5344CB8AC3E}">
        <p14:creationId xmlns:p14="http://schemas.microsoft.com/office/powerpoint/2010/main" val="39049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30F76-108F-2042-A9E9-4AC4764F3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67B24-AB23-E07B-7612-4AD5F22508EA}"/>
              </a:ext>
            </a:extLst>
          </p:cNvPr>
          <p:cNvSpPr>
            <a:spLocks noGrp="1"/>
          </p:cNvSpPr>
          <p:nvPr>
            <p:ph type="title"/>
          </p:nvPr>
        </p:nvSpPr>
        <p:spPr>
          <a:xfrm>
            <a:off x="628650" y="118629"/>
            <a:ext cx="7886700" cy="763960"/>
          </a:xfrm>
        </p:spPr>
        <p:txBody>
          <a:bodyPr>
            <a:normAutofit/>
          </a:bodyPr>
          <a:lstStyle/>
          <a:p>
            <a:pPr algn="ctr"/>
            <a:r>
              <a:rPr lang="en-US" b="1" u="sng" dirty="0"/>
              <a:t>Life in God’s Family</a:t>
            </a:r>
          </a:p>
        </p:txBody>
      </p:sp>
      <p:sp>
        <p:nvSpPr>
          <p:cNvPr id="7" name="Content Placeholder 6">
            <a:extLst>
              <a:ext uri="{FF2B5EF4-FFF2-40B4-BE49-F238E27FC236}">
                <a16:creationId xmlns:a16="http://schemas.microsoft.com/office/drawing/2014/main" id="{AB05107B-50EA-B024-F9E9-9324F3C5C1C1}"/>
              </a:ext>
            </a:extLst>
          </p:cNvPr>
          <p:cNvSpPr>
            <a:spLocks noGrp="1"/>
          </p:cNvSpPr>
          <p:nvPr>
            <p:ph idx="1"/>
          </p:nvPr>
        </p:nvSpPr>
        <p:spPr>
          <a:xfrm>
            <a:off x="133563" y="1072443"/>
            <a:ext cx="8835774" cy="5617723"/>
          </a:xfrm>
        </p:spPr>
        <p:txBody>
          <a:bodyPr>
            <a:normAutofit fontScale="92500" lnSpcReduction="10000"/>
          </a:bodyPr>
          <a:lstStyle/>
          <a:p>
            <a:pPr>
              <a:spcBef>
                <a:spcPts val="0"/>
              </a:spcBef>
              <a:spcAft>
                <a:spcPts val="1800"/>
              </a:spcAft>
            </a:pPr>
            <a:r>
              <a:rPr lang="en-US" b="1" dirty="0"/>
              <a:t>12:3</a:t>
            </a:r>
            <a:r>
              <a:rPr lang="en-US" dirty="0"/>
              <a:t>  “</a:t>
            </a:r>
            <a:r>
              <a:rPr lang="en-US" b="1" dirty="0"/>
              <a:t>sober judgment</a:t>
            </a:r>
            <a:r>
              <a:rPr lang="en-US" dirty="0"/>
              <a:t>” – Everything we have is by God’s grace, so we should live with humility (1 Peter 5:5).</a:t>
            </a:r>
          </a:p>
          <a:p>
            <a:pPr>
              <a:spcBef>
                <a:spcPts val="0"/>
              </a:spcBef>
              <a:spcAft>
                <a:spcPts val="1800"/>
              </a:spcAft>
            </a:pPr>
            <a:r>
              <a:rPr lang="en-US" dirty="0"/>
              <a:t>“</a:t>
            </a:r>
            <a:r>
              <a:rPr lang="en-US" b="1" dirty="0"/>
              <a:t>the measure of faith God has assigned</a:t>
            </a:r>
            <a:r>
              <a:rPr lang="en-US" dirty="0"/>
              <a:t>” – God equips each of us with the gifting and resources we need.</a:t>
            </a:r>
          </a:p>
          <a:p>
            <a:pPr>
              <a:spcBef>
                <a:spcPts val="0"/>
              </a:spcBef>
              <a:spcAft>
                <a:spcPts val="1800"/>
              </a:spcAft>
            </a:pPr>
            <a:r>
              <a:rPr lang="en-US" b="1" dirty="0"/>
              <a:t>12:4-5</a:t>
            </a:r>
            <a:r>
              <a:rPr lang="en-US" dirty="0"/>
              <a:t> “</a:t>
            </a:r>
            <a:r>
              <a:rPr lang="en-US" b="1" dirty="0"/>
              <a:t>one body … many members</a:t>
            </a:r>
            <a:r>
              <a:rPr lang="en-US" dirty="0"/>
              <a:t>” – Christians are all part of Christ’s body (“the church”), </a:t>
            </a:r>
            <a:r>
              <a:rPr lang="en-US" b="1" dirty="0"/>
              <a:t>globally and locally</a:t>
            </a:r>
          </a:p>
          <a:p>
            <a:pPr>
              <a:spcBef>
                <a:spcPts val="0"/>
              </a:spcBef>
              <a:spcAft>
                <a:spcPts val="1800"/>
              </a:spcAft>
            </a:pPr>
            <a:r>
              <a:rPr lang="en-US" b="1" dirty="0"/>
              <a:t>12:6</a:t>
            </a:r>
            <a:r>
              <a:rPr lang="en-US" dirty="0"/>
              <a:t>  Spiritual gifts are given to individuals by God as needed for the church.  </a:t>
            </a:r>
            <a:r>
              <a:rPr lang="en-US" b="1" dirty="0"/>
              <a:t>Faithfully use what God gives you</a:t>
            </a:r>
            <a:r>
              <a:rPr lang="en-US" dirty="0"/>
              <a:t>!</a:t>
            </a:r>
          </a:p>
          <a:p>
            <a:pPr>
              <a:spcBef>
                <a:spcPts val="0"/>
              </a:spcBef>
              <a:spcAft>
                <a:spcPts val="1800"/>
              </a:spcAft>
            </a:pPr>
            <a:r>
              <a:rPr lang="en-US" dirty="0"/>
              <a:t>“</a:t>
            </a:r>
            <a:r>
              <a:rPr lang="en-US" b="1" dirty="0"/>
              <a:t>Prophecy</a:t>
            </a:r>
            <a:r>
              <a:rPr lang="en-US" dirty="0"/>
              <a:t>” means “speaking forth” the Word of God (not necessarily describing future events)</a:t>
            </a:r>
          </a:p>
          <a:p>
            <a:pPr>
              <a:spcBef>
                <a:spcPts val="0"/>
              </a:spcBef>
              <a:spcAft>
                <a:spcPts val="1800"/>
              </a:spcAft>
            </a:pPr>
            <a:r>
              <a:rPr lang="en-US" dirty="0"/>
              <a:t>“</a:t>
            </a:r>
            <a:r>
              <a:rPr lang="en-US" b="1" dirty="0"/>
              <a:t>according to the grace given</a:t>
            </a:r>
            <a:r>
              <a:rPr lang="en-US" dirty="0"/>
              <a:t>” – people are given grace to use their gift in big or small ways (as needed at the time).  Don’t compare grace given to you with others – use what He gives!</a:t>
            </a:r>
          </a:p>
        </p:txBody>
      </p:sp>
    </p:spTree>
    <p:extLst>
      <p:ext uri="{BB962C8B-B14F-4D97-AF65-F5344CB8AC3E}">
        <p14:creationId xmlns:p14="http://schemas.microsoft.com/office/powerpoint/2010/main" val="384968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9D884-238A-90C5-3B06-339083341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491CA-524A-61AD-C79E-D489D872059B}"/>
              </a:ext>
            </a:extLst>
          </p:cNvPr>
          <p:cNvSpPr>
            <a:spLocks noGrp="1"/>
          </p:cNvSpPr>
          <p:nvPr>
            <p:ph type="title"/>
          </p:nvPr>
        </p:nvSpPr>
        <p:spPr>
          <a:xfrm>
            <a:off x="628650" y="118629"/>
            <a:ext cx="7886700" cy="763960"/>
          </a:xfrm>
        </p:spPr>
        <p:txBody>
          <a:bodyPr>
            <a:normAutofit/>
          </a:bodyPr>
          <a:lstStyle/>
          <a:p>
            <a:pPr algn="ctr"/>
            <a:r>
              <a:rPr lang="en-US" b="1" u="sng" dirty="0"/>
              <a:t>Life in God’s Family</a:t>
            </a:r>
          </a:p>
        </p:txBody>
      </p:sp>
      <p:sp>
        <p:nvSpPr>
          <p:cNvPr id="7" name="Content Placeholder 6">
            <a:extLst>
              <a:ext uri="{FF2B5EF4-FFF2-40B4-BE49-F238E27FC236}">
                <a16:creationId xmlns:a16="http://schemas.microsoft.com/office/drawing/2014/main" id="{2E1EE78B-1899-4E4B-DD10-19734C37CBE6}"/>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12:7</a:t>
            </a:r>
            <a:r>
              <a:rPr lang="en-US" dirty="0"/>
              <a:t>  “</a:t>
            </a:r>
            <a:r>
              <a:rPr lang="en-US" b="1" dirty="0"/>
              <a:t>service</a:t>
            </a:r>
            <a:r>
              <a:rPr lang="en-US" dirty="0"/>
              <a:t>” is a gift of God!  Use the opportunities that He gives to provide practical help for His glory.</a:t>
            </a:r>
          </a:p>
          <a:p>
            <a:pPr>
              <a:spcBef>
                <a:spcPts val="0"/>
              </a:spcBef>
              <a:spcAft>
                <a:spcPts val="1800"/>
              </a:spcAft>
            </a:pPr>
            <a:r>
              <a:rPr lang="en-US" dirty="0"/>
              <a:t>“</a:t>
            </a:r>
            <a:r>
              <a:rPr lang="en-US" b="1" dirty="0"/>
              <a:t>teaching</a:t>
            </a:r>
            <a:r>
              <a:rPr lang="en-US" dirty="0"/>
              <a:t>” is God-given ability to interpret and clearly explain God’s truth, either to a group or individuals.</a:t>
            </a:r>
          </a:p>
          <a:p>
            <a:pPr>
              <a:spcBef>
                <a:spcPts val="0"/>
              </a:spcBef>
              <a:spcAft>
                <a:spcPts val="1800"/>
              </a:spcAft>
            </a:pPr>
            <a:r>
              <a:rPr lang="en-US" b="1" dirty="0"/>
              <a:t>12:8</a:t>
            </a:r>
            <a:r>
              <a:rPr lang="en-US" dirty="0"/>
              <a:t> The gift of “</a:t>
            </a:r>
            <a:r>
              <a:rPr lang="en-US" b="1" dirty="0"/>
              <a:t>exhortation</a:t>
            </a:r>
            <a:r>
              <a:rPr lang="en-US" dirty="0"/>
              <a:t>” effectively calls others to follow God, correcting sin and encouraging obedience.</a:t>
            </a:r>
          </a:p>
          <a:p>
            <a:pPr>
              <a:spcBef>
                <a:spcPts val="0"/>
              </a:spcBef>
              <a:spcAft>
                <a:spcPts val="1800"/>
              </a:spcAft>
            </a:pPr>
            <a:r>
              <a:rPr lang="en-US" dirty="0"/>
              <a:t>“</a:t>
            </a:r>
            <a:r>
              <a:rPr lang="en-US" b="1" dirty="0"/>
              <a:t>contributes</a:t>
            </a:r>
            <a:r>
              <a:rPr lang="en-US" dirty="0"/>
              <a:t>” – meeting the needs of others, using your  finances or something even more valuable: your time!</a:t>
            </a:r>
          </a:p>
          <a:p>
            <a:pPr>
              <a:spcBef>
                <a:spcPts val="0"/>
              </a:spcBef>
              <a:spcAft>
                <a:spcPts val="1800"/>
              </a:spcAft>
            </a:pPr>
            <a:r>
              <a:rPr lang="en-US" dirty="0"/>
              <a:t>“</a:t>
            </a:r>
            <a:r>
              <a:rPr lang="en-US" b="1" dirty="0"/>
              <a:t>leads</a:t>
            </a:r>
            <a:r>
              <a:rPr lang="en-US" dirty="0"/>
              <a:t>” – to provide direction and manage a church</a:t>
            </a:r>
          </a:p>
          <a:p>
            <a:pPr>
              <a:spcBef>
                <a:spcPts val="0"/>
              </a:spcBef>
              <a:spcAft>
                <a:spcPts val="1800"/>
              </a:spcAft>
            </a:pPr>
            <a:r>
              <a:rPr lang="en-US" dirty="0"/>
              <a:t>“</a:t>
            </a:r>
            <a:r>
              <a:rPr lang="en-US" b="1" dirty="0"/>
              <a:t>acts of mercy</a:t>
            </a:r>
            <a:r>
              <a:rPr lang="en-US" dirty="0"/>
              <a:t>” – to actively show sensitivity and assistance to those who are suffering and sorrowful.</a:t>
            </a:r>
          </a:p>
        </p:txBody>
      </p:sp>
    </p:spTree>
    <p:extLst>
      <p:ext uri="{BB962C8B-B14F-4D97-AF65-F5344CB8AC3E}">
        <p14:creationId xmlns:p14="http://schemas.microsoft.com/office/powerpoint/2010/main" val="405392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8EF54-DF4D-105E-F5D9-A0A0423333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E65E2-D745-9E34-E73B-EC973BAF52FD}"/>
              </a:ext>
            </a:extLst>
          </p:cNvPr>
          <p:cNvSpPr>
            <a:spLocks noGrp="1"/>
          </p:cNvSpPr>
          <p:nvPr>
            <p:ph type="title"/>
          </p:nvPr>
        </p:nvSpPr>
        <p:spPr>
          <a:xfrm>
            <a:off x="628650" y="118629"/>
            <a:ext cx="7886700" cy="763960"/>
          </a:xfrm>
        </p:spPr>
        <p:txBody>
          <a:bodyPr>
            <a:normAutofit/>
          </a:bodyPr>
          <a:lstStyle/>
          <a:p>
            <a:pPr algn="ctr"/>
            <a:r>
              <a:rPr lang="en-US" b="1" u="sng" dirty="0"/>
              <a:t>Life in God’s Family</a:t>
            </a:r>
          </a:p>
        </p:txBody>
      </p:sp>
      <p:sp>
        <p:nvSpPr>
          <p:cNvPr id="7" name="Content Placeholder 6">
            <a:extLst>
              <a:ext uri="{FF2B5EF4-FFF2-40B4-BE49-F238E27FC236}">
                <a16:creationId xmlns:a16="http://schemas.microsoft.com/office/drawing/2014/main" id="{8A007CA9-6FC4-C227-145C-ADDECFB0718D}"/>
              </a:ext>
            </a:extLst>
          </p:cNvPr>
          <p:cNvSpPr>
            <a:spLocks noGrp="1"/>
          </p:cNvSpPr>
          <p:nvPr>
            <p:ph idx="1"/>
          </p:nvPr>
        </p:nvSpPr>
        <p:spPr>
          <a:xfrm>
            <a:off x="133563" y="1072443"/>
            <a:ext cx="8835774" cy="5617723"/>
          </a:xfrm>
        </p:spPr>
        <p:txBody>
          <a:bodyPr>
            <a:normAutofit fontScale="92500" lnSpcReduction="10000"/>
          </a:bodyPr>
          <a:lstStyle/>
          <a:p>
            <a:pPr>
              <a:spcBef>
                <a:spcPts val="0"/>
              </a:spcBef>
              <a:spcAft>
                <a:spcPts val="1800"/>
              </a:spcAft>
            </a:pPr>
            <a:r>
              <a:rPr lang="en-US" b="1" dirty="0"/>
              <a:t>12:9-10</a:t>
            </a:r>
            <a:r>
              <a:rPr lang="en-US" dirty="0"/>
              <a:t>  </a:t>
            </a:r>
            <a:r>
              <a:rPr lang="en-US" b="1" dirty="0"/>
              <a:t>genuine love </a:t>
            </a:r>
            <a:r>
              <a:rPr lang="en-US" dirty="0"/>
              <a:t>hates evil and celebrates good (not the reverse – Isaiah 5:20).  Christian love shows the world that we are truly Jesus’ followers (John 13:34,35).</a:t>
            </a:r>
          </a:p>
          <a:p>
            <a:pPr>
              <a:spcBef>
                <a:spcPts val="0"/>
              </a:spcBef>
              <a:spcAft>
                <a:spcPts val="1800"/>
              </a:spcAft>
            </a:pPr>
            <a:r>
              <a:rPr lang="en-US" dirty="0"/>
              <a:t>“</a:t>
            </a:r>
            <a:r>
              <a:rPr lang="en-US" b="1" dirty="0"/>
              <a:t>Brotherly affection</a:t>
            </a:r>
            <a:r>
              <a:rPr lang="en-US" dirty="0"/>
              <a:t>” speaks with honesty (not flattery).</a:t>
            </a:r>
          </a:p>
          <a:p>
            <a:pPr>
              <a:spcBef>
                <a:spcPts val="0"/>
              </a:spcBef>
              <a:spcAft>
                <a:spcPts val="1800"/>
              </a:spcAft>
            </a:pPr>
            <a:r>
              <a:rPr lang="en-US" b="1" dirty="0"/>
              <a:t>12:11</a:t>
            </a:r>
            <a:r>
              <a:rPr lang="en-US" dirty="0"/>
              <a:t> Sloth and indifference allow evil to prosper – we should serve the Lord with zeal!</a:t>
            </a:r>
          </a:p>
          <a:p>
            <a:pPr>
              <a:spcBef>
                <a:spcPts val="0"/>
              </a:spcBef>
              <a:spcAft>
                <a:spcPts val="1800"/>
              </a:spcAft>
            </a:pPr>
            <a:r>
              <a:rPr lang="en-US" b="1" dirty="0"/>
              <a:t>12:12</a:t>
            </a:r>
            <a:r>
              <a:rPr lang="en-US" dirty="0"/>
              <a:t>  Live with </a:t>
            </a:r>
            <a:r>
              <a:rPr lang="en-US" b="1" dirty="0"/>
              <a:t>hopeful expectation </a:t>
            </a:r>
            <a:r>
              <a:rPr lang="en-US" dirty="0"/>
              <a:t>of Jesus’ return, </a:t>
            </a:r>
            <a:r>
              <a:rPr lang="en-US" b="1" dirty="0"/>
              <a:t>patiently</a:t>
            </a:r>
            <a:r>
              <a:rPr lang="en-US" dirty="0"/>
              <a:t> enduring difficulty, </a:t>
            </a:r>
            <a:r>
              <a:rPr lang="en-US" b="1" dirty="0"/>
              <a:t>constant in prayer</a:t>
            </a:r>
            <a:r>
              <a:rPr lang="en-US" dirty="0"/>
              <a:t> (1 Thess 5:17).</a:t>
            </a:r>
          </a:p>
          <a:p>
            <a:pPr>
              <a:spcBef>
                <a:spcPts val="0"/>
              </a:spcBef>
              <a:spcAft>
                <a:spcPts val="1800"/>
              </a:spcAft>
            </a:pPr>
            <a:r>
              <a:rPr lang="en-US" b="1" dirty="0"/>
              <a:t>12:13</a:t>
            </a:r>
            <a:r>
              <a:rPr lang="en-US" dirty="0"/>
              <a:t>  </a:t>
            </a:r>
            <a:r>
              <a:rPr lang="en-US" b="1" dirty="0"/>
              <a:t>Contribute</a:t>
            </a:r>
            <a:r>
              <a:rPr lang="en-US" dirty="0"/>
              <a:t> to the genuine needs of other Christians (James 2:15-17)</a:t>
            </a:r>
          </a:p>
          <a:p>
            <a:pPr>
              <a:spcBef>
                <a:spcPts val="0"/>
              </a:spcBef>
              <a:spcAft>
                <a:spcPts val="1800"/>
              </a:spcAft>
            </a:pPr>
            <a:r>
              <a:rPr lang="en-US" dirty="0"/>
              <a:t>“</a:t>
            </a:r>
            <a:r>
              <a:rPr lang="en-US" b="1" dirty="0"/>
              <a:t>hospitality</a:t>
            </a:r>
            <a:r>
              <a:rPr lang="en-US" dirty="0"/>
              <a:t>” – literally, “pursuing the love of strangers.”  Not just entertaining your friends, but taking care of fellow believers (3 John 5-8)</a:t>
            </a:r>
          </a:p>
        </p:txBody>
      </p:sp>
    </p:spTree>
    <p:extLst>
      <p:ext uri="{BB962C8B-B14F-4D97-AF65-F5344CB8AC3E}">
        <p14:creationId xmlns:p14="http://schemas.microsoft.com/office/powerpoint/2010/main" val="2983865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A0521-DB12-0E02-5F7E-A960D54ECA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F5911D-6245-E4E8-384C-10926C536DC9}"/>
              </a:ext>
            </a:extLst>
          </p:cNvPr>
          <p:cNvSpPr>
            <a:spLocks noGrp="1"/>
          </p:cNvSpPr>
          <p:nvPr>
            <p:ph type="title"/>
          </p:nvPr>
        </p:nvSpPr>
        <p:spPr>
          <a:xfrm>
            <a:off x="628650" y="118629"/>
            <a:ext cx="7886700" cy="763960"/>
          </a:xfrm>
        </p:spPr>
        <p:txBody>
          <a:bodyPr>
            <a:normAutofit/>
          </a:bodyPr>
          <a:lstStyle/>
          <a:p>
            <a:pPr algn="ctr"/>
            <a:r>
              <a:rPr lang="en-US" b="1" u="sng" dirty="0"/>
              <a:t>Living in a Broken World</a:t>
            </a:r>
          </a:p>
        </p:txBody>
      </p:sp>
      <p:sp>
        <p:nvSpPr>
          <p:cNvPr id="7" name="Content Placeholder 6">
            <a:extLst>
              <a:ext uri="{FF2B5EF4-FFF2-40B4-BE49-F238E27FC236}">
                <a16:creationId xmlns:a16="http://schemas.microsoft.com/office/drawing/2014/main" id="{14F2436E-1B6A-D320-84DA-805E7AA1B944}"/>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12:14-21</a:t>
            </a:r>
            <a:r>
              <a:rPr lang="en-US" dirty="0"/>
              <a:t>  Read this paragraph as a unit (re: your enemies)</a:t>
            </a:r>
          </a:p>
          <a:p>
            <a:pPr>
              <a:spcBef>
                <a:spcPts val="0"/>
              </a:spcBef>
              <a:spcAft>
                <a:spcPts val="1800"/>
              </a:spcAft>
            </a:pPr>
            <a:r>
              <a:rPr lang="en-US" b="1" dirty="0"/>
              <a:t>12:14</a:t>
            </a:r>
            <a:r>
              <a:rPr lang="en-US" dirty="0"/>
              <a:t>  </a:t>
            </a:r>
            <a:r>
              <a:rPr lang="en-US" b="1" dirty="0"/>
              <a:t>The world will notice </a:t>
            </a:r>
            <a:r>
              <a:rPr lang="en-US" dirty="0"/>
              <a:t>when Christians love their enemies, showing respect and grace (</a:t>
            </a:r>
            <a:r>
              <a:rPr lang="en-US" b="1" dirty="0"/>
              <a:t>Matthew 5:43-47</a:t>
            </a:r>
            <a:r>
              <a:rPr lang="en-US" dirty="0"/>
              <a:t>).</a:t>
            </a:r>
          </a:p>
          <a:p>
            <a:pPr>
              <a:spcBef>
                <a:spcPts val="0"/>
              </a:spcBef>
              <a:spcAft>
                <a:spcPts val="1800"/>
              </a:spcAft>
            </a:pPr>
            <a:r>
              <a:rPr lang="en-US" b="1" dirty="0"/>
              <a:t>12:15</a:t>
            </a:r>
            <a:r>
              <a:rPr lang="en-US" dirty="0"/>
              <a:t>  If your enemy succeeds and rejoices, how do you respond?  With criticism or jealousy?  Or do you celebrate his success along with him?</a:t>
            </a:r>
          </a:p>
          <a:p>
            <a:pPr>
              <a:spcBef>
                <a:spcPts val="0"/>
              </a:spcBef>
              <a:spcAft>
                <a:spcPts val="1800"/>
              </a:spcAft>
            </a:pPr>
            <a:r>
              <a:rPr lang="en-US" dirty="0"/>
              <a:t>When your enemy suffers, do you weep with her? </a:t>
            </a:r>
          </a:p>
          <a:p>
            <a:pPr>
              <a:spcBef>
                <a:spcPts val="0"/>
              </a:spcBef>
              <a:spcAft>
                <a:spcPts val="1800"/>
              </a:spcAft>
            </a:pPr>
            <a:r>
              <a:rPr lang="en-US" b="1" dirty="0"/>
              <a:t>12:16  </a:t>
            </a:r>
            <a:r>
              <a:rPr lang="en-US" dirty="0"/>
              <a:t>Seek harmony, not divisions.  Our goal is </a:t>
            </a:r>
            <a:r>
              <a:rPr lang="en-US" b="1" dirty="0"/>
              <a:t>not</a:t>
            </a:r>
            <a:r>
              <a:rPr lang="en-US" dirty="0"/>
              <a:t> to </a:t>
            </a:r>
            <a:r>
              <a:rPr lang="en-US" b="1" dirty="0"/>
              <a:t>win arguments </a:t>
            </a:r>
            <a:r>
              <a:rPr lang="en-US" dirty="0"/>
              <a:t>– our goal is to </a:t>
            </a:r>
            <a:r>
              <a:rPr lang="en-US" b="1" dirty="0"/>
              <a:t>win people </a:t>
            </a:r>
            <a:r>
              <a:rPr lang="en-US" dirty="0"/>
              <a:t>(to Jesus).  </a:t>
            </a:r>
          </a:p>
          <a:p>
            <a:pPr>
              <a:spcBef>
                <a:spcPts val="0"/>
              </a:spcBef>
              <a:spcAft>
                <a:spcPts val="1800"/>
              </a:spcAft>
            </a:pPr>
            <a:r>
              <a:rPr lang="en-US" dirty="0"/>
              <a:t>Don’t be proud when a person wants to argue with you. Remember </a:t>
            </a:r>
            <a:r>
              <a:rPr lang="en-US" b="1" dirty="0"/>
              <a:t>Proverbs 15:1 </a:t>
            </a:r>
            <a:r>
              <a:rPr lang="en-US" dirty="0"/>
              <a:t>and </a:t>
            </a:r>
            <a:r>
              <a:rPr lang="en-US" b="1" dirty="0"/>
              <a:t>2 Timothy 2:23-26</a:t>
            </a:r>
            <a:r>
              <a:rPr lang="en-US" dirty="0"/>
              <a:t>.</a:t>
            </a:r>
          </a:p>
        </p:txBody>
      </p:sp>
    </p:spTree>
    <p:extLst>
      <p:ext uri="{BB962C8B-B14F-4D97-AF65-F5344CB8AC3E}">
        <p14:creationId xmlns:p14="http://schemas.microsoft.com/office/powerpoint/2010/main" val="2602739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FEB5F-1BDF-225E-DA0C-D67BB4AEF9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FFFAA6-087B-3FBD-747A-D56AE549DFD0}"/>
              </a:ext>
            </a:extLst>
          </p:cNvPr>
          <p:cNvSpPr>
            <a:spLocks noGrp="1"/>
          </p:cNvSpPr>
          <p:nvPr>
            <p:ph type="title"/>
          </p:nvPr>
        </p:nvSpPr>
        <p:spPr>
          <a:xfrm>
            <a:off x="628650" y="118629"/>
            <a:ext cx="7886700" cy="763960"/>
          </a:xfrm>
        </p:spPr>
        <p:txBody>
          <a:bodyPr>
            <a:normAutofit/>
          </a:bodyPr>
          <a:lstStyle/>
          <a:p>
            <a:pPr algn="ctr"/>
            <a:r>
              <a:rPr lang="en-US" b="1" u="sng" dirty="0"/>
              <a:t>Living in a Broken World</a:t>
            </a:r>
          </a:p>
        </p:txBody>
      </p:sp>
      <p:sp>
        <p:nvSpPr>
          <p:cNvPr id="7" name="Content Placeholder 6">
            <a:extLst>
              <a:ext uri="{FF2B5EF4-FFF2-40B4-BE49-F238E27FC236}">
                <a16:creationId xmlns:a16="http://schemas.microsoft.com/office/drawing/2014/main" id="{F3E7011D-3F01-68D9-AC40-3C9548D70CC8}"/>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12:17</a:t>
            </a:r>
            <a:r>
              <a:rPr lang="en-US" dirty="0"/>
              <a:t>  Do what is </a:t>
            </a:r>
            <a:r>
              <a:rPr lang="en-US" b="1" dirty="0"/>
              <a:t>honorable</a:t>
            </a:r>
            <a:r>
              <a:rPr lang="en-US" dirty="0"/>
              <a:t> in the sight of others, </a:t>
            </a:r>
            <a:r>
              <a:rPr lang="en-US" b="1" dirty="0"/>
              <a:t>not evil for evil</a:t>
            </a:r>
            <a:r>
              <a:rPr lang="en-US" dirty="0"/>
              <a:t>.</a:t>
            </a:r>
          </a:p>
          <a:p>
            <a:pPr>
              <a:spcBef>
                <a:spcPts val="0"/>
              </a:spcBef>
              <a:spcAft>
                <a:spcPts val="1800"/>
              </a:spcAft>
            </a:pPr>
            <a:r>
              <a:rPr lang="en-US" b="1" dirty="0"/>
              <a:t>Matt 5:38 </a:t>
            </a:r>
            <a:r>
              <a:rPr lang="en-US" dirty="0"/>
              <a:t>These OT legal standards ensured that court judgments matched the punishment with the crime.</a:t>
            </a:r>
          </a:p>
          <a:p>
            <a:pPr>
              <a:spcBef>
                <a:spcPts val="0"/>
              </a:spcBef>
              <a:spcAft>
                <a:spcPts val="1800"/>
              </a:spcAft>
            </a:pPr>
            <a:r>
              <a:rPr lang="en-US" b="1" dirty="0"/>
              <a:t>Matt 5:39  </a:t>
            </a:r>
            <a:r>
              <a:rPr lang="en-US" dirty="0"/>
              <a:t>Christians are not to take </a:t>
            </a:r>
            <a:r>
              <a:rPr lang="en-US" b="1" dirty="0"/>
              <a:t>individual revenge</a:t>
            </a:r>
            <a:r>
              <a:rPr lang="en-US" dirty="0"/>
              <a:t>. </a:t>
            </a:r>
            <a:endParaRPr lang="en-US" b="1" dirty="0"/>
          </a:p>
          <a:p>
            <a:pPr>
              <a:spcBef>
                <a:spcPts val="0"/>
              </a:spcBef>
              <a:spcAft>
                <a:spcPts val="1800"/>
              </a:spcAft>
            </a:pPr>
            <a:r>
              <a:rPr lang="en-US" b="1" dirty="0"/>
              <a:t>12:18</a:t>
            </a:r>
            <a:r>
              <a:rPr lang="en-US" dirty="0"/>
              <a:t>  Even when someone else wrongs you, </a:t>
            </a:r>
            <a:r>
              <a:rPr lang="en-US" b="1" dirty="0"/>
              <a:t>be the first </a:t>
            </a:r>
            <a:r>
              <a:rPr lang="en-US" dirty="0"/>
              <a:t>to seek reconciliation and peace.</a:t>
            </a:r>
          </a:p>
          <a:p>
            <a:pPr>
              <a:spcBef>
                <a:spcPts val="0"/>
              </a:spcBef>
              <a:spcAft>
                <a:spcPts val="1800"/>
              </a:spcAft>
            </a:pPr>
            <a:r>
              <a:rPr lang="en-US" b="1" dirty="0"/>
              <a:t>12:19-20</a:t>
            </a:r>
            <a:r>
              <a:rPr lang="en-US" dirty="0"/>
              <a:t>  When believers </a:t>
            </a:r>
            <a:r>
              <a:rPr lang="en-US" b="1" dirty="0"/>
              <a:t>lovingly help their enemies</a:t>
            </a:r>
            <a:r>
              <a:rPr lang="en-US" dirty="0"/>
              <a:t>, it brings shame to them if they continue in hateful ways.</a:t>
            </a:r>
          </a:p>
          <a:p>
            <a:pPr>
              <a:spcBef>
                <a:spcPts val="0"/>
              </a:spcBef>
              <a:spcAft>
                <a:spcPts val="1800"/>
              </a:spcAft>
            </a:pPr>
            <a:r>
              <a:rPr lang="en-US" b="1" dirty="0"/>
              <a:t>12:21</a:t>
            </a:r>
            <a:r>
              <a:rPr lang="en-US" dirty="0"/>
              <a:t>  Evil cannot be conquered with evil.  Jesus is our best example, dying for His enemies (5:10).</a:t>
            </a:r>
          </a:p>
        </p:txBody>
      </p:sp>
    </p:spTree>
    <p:extLst>
      <p:ext uri="{BB962C8B-B14F-4D97-AF65-F5344CB8AC3E}">
        <p14:creationId xmlns:p14="http://schemas.microsoft.com/office/powerpoint/2010/main" val="3340376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441789" y="1099335"/>
            <a:ext cx="8102315" cy="5424755"/>
          </a:xfrm>
        </p:spPr>
        <p:txBody>
          <a:bodyPr>
            <a:normAutofit fontScale="92500" lnSpcReduction="100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It is reasonable to </a:t>
            </a:r>
            <a:r>
              <a:rPr lang="en-US" b="1" dirty="0">
                <a:solidFill>
                  <a:schemeClr val="accent1">
                    <a:lumMod val="50000"/>
                  </a:schemeClr>
                </a:solidFill>
                <a:latin typeface="Cambria" panose="02040503050406030204" pitchFamily="18" charset="0"/>
                <a:ea typeface="Cambria" panose="02040503050406030204" pitchFamily="18" charset="0"/>
              </a:rPr>
              <a:t>offer</a:t>
            </a:r>
            <a:r>
              <a:rPr lang="en-US" dirty="0">
                <a:solidFill>
                  <a:schemeClr val="accent1">
                    <a:lumMod val="50000"/>
                  </a:schemeClr>
                </a:solidFill>
                <a:latin typeface="Cambria" panose="02040503050406030204" pitchFamily="18" charset="0"/>
                <a:ea typeface="Cambria" panose="02040503050406030204" pitchFamily="18" charset="0"/>
              </a:rPr>
              <a:t> ourselves </a:t>
            </a:r>
            <a:r>
              <a:rPr lang="en-US" b="1" dirty="0">
                <a:solidFill>
                  <a:schemeClr val="accent1">
                    <a:lumMod val="50000"/>
                  </a:schemeClr>
                </a:solidFill>
                <a:latin typeface="Cambria" panose="02040503050406030204" pitchFamily="18" charset="0"/>
                <a:ea typeface="Cambria" panose="02040503050406030204" pitchFamily="18" charset="0"/>
              </a:rPr>
              <a:t>completely</a:t>
            </a:r>
            <a:r>
              <a:rPr lang="en-US" dirty="0">
                <a:solidFill>
                  <a:schemeClr val="accent1">
                    <a:lumMod val="50000"/>
                  </a:schemeClr>
                </a:solidFill>
                <a:latin typeface="Cambria" panose="02040503050406030204" pitchFamily="18" charset="0"/>
                <a:ea typeface="Cambria" panose="02040503050406030204" pitchFamily="18" charset="0"/>
              </a:rPr>
              <a:t> to the Lord, living for His kingdom and glory!</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Read and mediate on </a:t>
            </a:r>
            <a:r>
              <a:rPr lang="en-US" b="1" dirty="0">
                <a:solidFill>
                  <a:schemeClr val="accent1">
                    <a:lumMod val="50000"/>
                  </a:schemeClr>
                </a:solidFill>
                <a:latin typeface="Cambria" panose="02040503050406030204" pitchFamily="18" charset="0"/>
                <a:ea typeface="Cambria" panose="02040503050406030204" pitchFamily="18" charset="0"/>
              </a:rPr>
              <a:t>Scripture every day</a:t>
            </a:r>
            <a:r>
              <a:rPr lang="en-US" dirty="0">
                <a:solidFill>
                  <a:schemeClr val="accent1">
                    <a:lumMod val="50000"/>
                  </a:schemeClr>
                </a:solidFill>
                <a:latin typeface="Cambria" panose="02040503050406030204" pitchFamily="18" charset="0"/>
                <a:ea typeface="Cambria" panose="02040503050406030204" pitchFamily="18" charset="0"/>
              </a:rPr>
              <a:t>, letting God renew your </a:t>
            </a:r>
            <a:r>
              <a:rPr lang="en-US" b="1" dirty="0">
                <a:solidFill>
                  <a:schemeClr val="accent1">
                    <a:lumMod val="50000"/>
                  </a:schemeClr>
                </a:solidFill>
                <a:latin typeface="Cambria" panose="02040503050406030204" pitchFamily="18" charset="0"/>
                <a:ea typeface="Cambria" panose="02040503050406030204" pitchFamily="18" charset="0"/>
              </a:rPr>
              <a:t>mind</a:t>
            </a:r>
            <a:r>
              <a:rPr lang="en-US" dirty="0">
                <a:solidFill>
                  <a:schemeClr val="accent1">
                    <a:lumMod val="50000"/>
                  </a:schemeClr>
                </a:solidFill>
                <a:latin typeface="Cambria" panose="02040503050406030204" pitchFamily="18" charset="0"/>
                <a:ea typeface="Cambria" panose="02040503050406030204" pitchFamily="18" charset="0"/>
              </a:rPr>
              <a:t> and transform your </a:t>
            </a:r>
            <a:r>
              <a:rPr lang="en-US" b="1" dirty="0">
                <a:solidFill>
                  <a:schemeClr val="accent1">
                    <a:lumMod val="50000"/>
                  </a:schemeClr>
                </a:solidFill>
                <a:latin typeface="Cambria" panose="02040503050406030204" pitchFamily="18" charset="0"/>
                <a:ea typeface="Cambria" panose="02040503050406030204" pitchFamily="18" charset="0"/>
              </a:rPr>
              <a:t>life</a:t>
            </a:r>
            <a:r>
              <a:rPr lang="en-US" dirty="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Faithfully </a:t>
            </a:r>
            <a:r>
              <a:rPr lang="en-US" b="1" dirty="0">
                <a:solidFill>
                  <a:schemeClr val="accent1">
                    <a:lumMod val="50000"/>
                  </a:schemeClr>
                </a:solidFill>
                <a:latin typeface="Cambria" panose="02040503050406030204" pitchFamily="18" charset="0"/>
                <a:ea typeface="Cambria" panose="02040503050406030204" pitchFamily="18" charset="0"/>
              </a:rPr>
              <a:t>use the gift </a:t>
            </a:r>
            <a:r>
              <a:rPr lang="en-US" dirty="0">
                <a:solidFill>
                  <a:schemeClr val="accent1">
                    <a:lumMod val="50000"/>
                  </a:schemeClr>
                </a:solidFill>
                <a:latin typeface="Cambria" panose="02040503050406030204" pitchFamily="18" charset="0"/>
                <a:ea typeface="Cambria" panose="02040503050406030204" pitchFamily="18" charset="0"/>
              </a:rPr>
              <a:t>God gives you in service to other believers.</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Confess sin and ask God for cleansing, being </a:t>
            </a:r>
            <a:r>
              <a:rPr lang="en-US" b="1" dirty="0">
                <a:solidFill>
                  <a:schemeClr val="accent1">
                    <a:lumMod val="50000"/>
                  </a:schemeClr>
                </a:solidFill>
                <a:latin typeface="Cambria" panose="02040503050406030204" pitchFamily="18" charset="0"/>
                <a:ea typeface="Cambria" panose="02040503050406030204" pitchFamily="18" charset="0"/>
              </a:rPr>
              <a:t>holy</a:t>
            </a:r>
            <a:r>
              <a:rPr lang="en-US" dirty="0">
                <a:solidFill>
                  <a:schemeClr val="accent1">
                    <a:lumMod val="50000"/>
                  </a:schemeClr>
                </a:solidFill>
                <a:latin typeface="Cambria" panose="02040503050406030204" pitchFamily="18" charset="0"/>
                <a:ea typeface="Cambria" panose="02040503050406030204" pitchFamily="18" charset="0"/>
              </a:rPr>
              <a:t> and </a:t>
            </a:r>
            <a:r>
              <a:rPr lang="en-US" b="1" dirty="0">
                <a:solidFill>
                  <a:schemeClr val="accent1">
                    <a:lumMod val="50000"/>
                  </a:schemeClr>
                </a:solidFill>
                <a:latin typeface="Cambria" panose="02040503050406030204" pitchFamily="18" charset="0"/>
                <a:ea typeface="Cambria" panose="02040503050406030204" pitchFamily="18" charset="0"/>
              </a:rPr>
              <a:t>ready </a:t>
            </a:r>
            <a:r>
              <a:rPr lang="en-US" dirty="0">
                <a:solidFill>
                  <a:schemeClr val="accent1">
                    <a:lumMod val="50000"/>
                  </a:schemeClr>
                </a:solidFill>
                <a:latin typeface="Cambria" panose="02040503050406030204" pitchFamily="18" charset="0"/>
                <a:ea typeface="Cambria" panose="02040503050406030204" pitchFamily="18" charset="0"/>
              </a:rPr>
              <a:t>for</a:t>
            </a:r>
            <a:r>
              <a:rPr lang="en-US" b="1" dirty="0">
                <a:solidFill>
                  <a:schemeClr val="accent1">
                    <a:lumMod val="50000"/>
                  </a:schemeClr>
                </a:solidFill>
                <a:latin typeface="Cambria" panose="02040503050406030204" pitchFamily="18" charset="0"/>
                <a:ea typeface="Cambria" panose="02040503050406030204" pitchFamily="18" charset="0"/>
              </a:rPr>
              <a:t> every good </a:t>
            </a:r>
            <a:r>
              <a:rPr lang="en-US" dirty="0">
                <a:solidFill>
                  <a:schemeClr val="accent1">
                    <a:lumMod val="50000"/>
                  </a:schemeClr>
                </a:solidFill>
                <a:latin typeface="Cambria" panose="02040503050406030204" pitchFamily="18" charset="0"/>
                <a:ea typeface="Cambria" panose="02040503050406030204" pitchFamily="18" charset="0"/>
              </a:rPr>
              <a:t>work as God leads you!</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Our </a:t>
            </a:r>
            <a:r>
              <a:rPr lang="en-US" b="1" dirty="0">
                <a:solidFill>
                  <a:schemeClr val="accent1">
                    <a:lumMod val="50000"/>
                  </a:schemeClr>
                </a:solidFill>
                <a:latin typeface="Cambria" panose="02040503050406030204" pitchFamily="18" charset="0"/>
                <a:ea typeface="Cambria" panose="02040503050406030204" pitchFamily="18" charset="0"/>
              </a:rPr>
              <a:t>love for enemies </a:t>
            </a:r>
            <a:r>
              <a:rPr lang="en-US" dirty="0">
                <a:solidFill>
                  <a:schemeClr val="accent1">
                    <a:lumMod val="50000"/>
                  </a:schemeClr>
                </a:solidFill>
                <a:latin typeface="Cambria" panose="02040503050406030204" pitchFamily="18" charset="0"/>
                <a:ea typeface="Cambria" panose="02040503050406030204" pitchFamily="18" charset="0"/>
              </a:rPr>
              <a:t>will be a </a:t>
            </a:r>
            <a:r>
              <a:rPr lang="en-US" b="1" dirty="0">
                <a:solidFill>
                  <a:schemeClr val="accent1">
                    <a:lumMod val="50000"/>
                  </a:schemeClr>
                </a:solidFill>
                <a:latin typeface="Cambria" panose="02040503050406030204" pitchFamily="18" charset="0"/>
                <a:ea typeface="Cambria" panose="02040503050406030204" pitchFamily="18" charset="0"/>
              </a:rPr>
              <a:t>powerful witness </a:t>
            </a:r>
            <a:r>
              <a:rPr lang="en-US" dirty="0">
                <a:solidFill>
                  <a:schemeClr val="accent1">
                    <a:lumMod val="50000"/>
                  </a:schemeClr>
                </a:solidFill>
                <a:latin typeface="Cambria" panose="02040503050406030204" pitchFamily="18" charset="0"/>
                <a:ea typeface="Cambria" panose="02040503050406030204" pitchFamily="18" charset="0"/>
              </a:rPr>
              <a:t>to the world!</a:t>
            </a: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5454</TotalTime>
  <Words>1451</Words>
  <Application>Microsoft Office PowerPoint</Application>
  <PresentationFormat>On-screen Show (4:3)</PresentationFormat>
  <Paragraphs>85</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Romans 12</vt:lpstr>
      <vt:lpstr>Living Sacrifice: A Logical Result</vt:lpstr>
      <vt:lpstr>Living Sacrifice: What Is It?</vt:lpstr>
      <vt:lpstr>Life in God’s Family</vt:lpstr>
      <vt:lpstr>Life in God’s Family</vt:lpstr>
      <vt:lpstr>Life in God’s Family</vt:lpstr>
      <vt:lpstr>Living in a Broken World</vt:lpstr>
      <vt:lpstr>Living in a Broken World</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188</cp:revision>
  <dcterms:created xsi:type="dcterms:W3CDTF">2022-11-02T22:17:55Z</dcterms:created>
  <dcterms:modified xsi:type="dcterms:W3CDTF">2025-12-06T13:16:49Z</dcterms:modified>
</cp:coreProperties>
</file>