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21" r:id="rId3"/>
    <p:sldId id="314" r:id="rId4"/>
    <p:sldId id="322" r:id="rId5"/>
    <p:sldId id="315" r:id="rId6"/>
    <p:sldId id="323" r:id="rId7"/>
    <p:sldId id="316"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93" d="100"/>
          <a:sy n="93" d="100"/>
        </p:scale>
        <p:origin x="1746" y="90"/>
      </p:cViewPr>
      <p:guideLst/>
    </p:cSldViewPr>
  </p:slideViewPr>
  <p:notesTextViewPr>
    <p:cViewPr>
      <p:scale>
        <a:sx n="176" d="100"/>
        <a:sy n="176"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12/13/2025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the final five chapters of Romans (12-16), Paul explains in great detail how believers are to practically live out the rich theological truths of chapters 1–11. God has graciously given believers so much, that Paul exhorts them to respond in grateful obedience.</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B0BDE-DF98-B0C3-4AF9-4C0216C8E3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A6BB3-83B0-DD73-4180-94728DA09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5F959A-1AE2-F713-6994-FCBECD4DBA7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As we enter this chapter, remember the preceding passing in Romans 12:14-21 acknowledged that, in this world, we will not always be treated well.  And when we are mistreated, we must not take revenge, but trust that God will do what is best in the long term.  Obviously, Paul was not treated well by the world or the authorities…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“Civil authorities” = “governmental authorities”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Be sure to explain hard words!</a:t>
            </a:r>
          </a:p>
        </p:txBody>
      </p:sp>
      <p:sp>
        <p:nvSpPr>
          <p:cNvPr id="4" name="Slide Number Placeholder 3">
            <a:extLst>
              <a:ext uri="{FF2B5EF4-FFF2-40B4-BE49-F238E27FC236}">
                <a16:creationId xmlns:a16="http://schemas.microsoft.com/office/drawing/2014/main" id="{E8DE7A3D-4323-9CB2-953E-A39A6E698B79}"/>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999355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10776-5673-15AD-4002-9E796C8E9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F8F697-E8E4-3F10-CE8A-6E6A0EB84D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20BE8B-D34B-8E29-0DDB-7285EE05CCAC}"/>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DAEFF86-67A9-D944-4324-EDBA7AB92AD6}"/>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173613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7653D-084B-3651-95E2-1E3696F16C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0883E-1ECC-1566-D7D3-3087F30CA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2CF844-DD7A-9539-3BE4-F952540051A2}"/>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Remember – this is </a:t>
            </a:r>
            <a:r>
              <a:rPr lang="en-US" sz="1200" b="1" i="0" kern="1200" dirty="0">
                <a:solidFill>
                  <a:schemeClr val="tx1"/>
                </a:solidFill>
                <a:effectLst/>
                <a:latin typeface="+mn-lt"/>
                <a:ea typeface="+mn-ea"/>
                <a:cs typeface="+mn-cs"/>
              </a:rPr>
              <a:t>not just </a:t>
            </a:r>
            <a:r>
              <a:rPr lang="en-US" sz="1200" b="0" i="0" kern="1200" dirty="0">
                <a:solidFill>
                  <a:schemeClr val="tx1"/>
                </a:solidFill>
                <a:effectLst/>
                <a:latin typeface="+mn-lt"/>
                <a:ea typeface="+mn-ea"/>
                <a:cs typeface="+mn-cs"/>
              </a:rPr>
              <a:t>talking about </a:t>
            </a:r>
            <a:r>
              <a:rPr lang="en-US" sz="1200" b="1" i="0" kern="1200" dirty="0">
                <a:solidFill>
                  <a:schemeClr val="tx1"/>
                </a:solidFill>
                <a:effectLst/>
                <a:latin typeface="+mn-lt"/>
                <a:ea typeface="+mn-ea"/>
                <a:cs typeface="+mn-cs"/>
              </a:rPr>
              <a:t>civil</a:t>
            </a:r>
            <a:r>
              <a:rPr lang="en-US" sz="1200" b="0" i="0" kern="1200" dirty="0">
                <a:solidFill>
                  <a:schemeClr val="tx1"/>
                </a:solidFill>
                <a:effectLst/>
                <a:latin typeface="+mn-lt"/>
                <a:ea typeface="+mn-ea"/>
                <a:cs typeface="+mn-cs"/>
              </a:rPr>
              <a:t> authorities – we also need to choose obedience to God above obedience to </a:t>
            </a:r>
            <a:r>
              <a:rPr lang="en-US" sz="1200" b="1" i="0" kern="1200" dirty="0">
                <a:solidFill>
                  <a:schemeClr val="tx1"/>
                </a:solidFill>
                <a:effectLst/>
                <a:latin typeface="+mn-lt"/>
                <a:ea typeface="+mn-ea"/>
                <a:cs typeface="+mn-cs"/>
              </a:rPr>
              <a:t>family, boss, and culture</a:t>
            </a:r>
            <a:r>
              <a:rPr lang="en-US" sz="1200" b="0" i="0" kern="1200" dirty="0">
                <a:solidFill>
                  <a:schemeClr val="tx1"/>
                </a:solidFill>
                <a:effectLst/>
                <a:latin typeface="+mn-lt"/>
                <a:ea typeface="+mn-ea"/>
                <a:cs typeface="+mn-cs"/>
              </a:rPr>
              <a:t>.</a:t>
            </a:r>
          </a:p>
        </p:txBody>
      </p:sp>
      <p:sp>
        <p:nvSpPr>
          <p:cNvPr id="4" name="Slide Number Placeholder 3">
            <a:extLst>
              <a:ext uri="{FF2B5EF4-FFF2-40B4-BE49-F238E27FC236}">
                <a16:creationId xmlns:a16="http://schemas.microsoft.com/office/drawing/2014/main" id="{C46D7325-C562-41A7-0604-1F5CD93B9A22}"/>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661412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F7EAD-4C60-51B1-51C5-FECB8AC176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9C28DC-1EBB-994C-140E-F3E5034BE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BCFAE-20DC-F01F-83EC-914A3328F0F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word for neighbor means “near.” </a:t>
            </a:r>
            <a:r>
              <a:rPr lang="en-US" sz="1200" kern="1200" dirty="0">
                <a:solidFill>
                  <a:schemeClr val="tx1"/>
                </a:solidFill>
                <a:effectLst/>
                <a:latin typeface="+mn-lt"/>
                <a:ea typeface="+mn-ea"/>
                <a:cs typeface="+mn-cs"/>
              </a:rPr>
              <a:t>In other words, Jesus is saying we are to love those we encounter every day… </a:t>
            </a:r>
            <a:r>
              <a:rPr lang="en-US" sz="1200" b="1" kern="1200" dirty="0">
                <a:solidFill>
                  <a:schemeClr val="tx1"/>
                </a:solidFill>
                <a:effectLst/>
                <a:latin typeface="+mn-lt"/>
                <a:ea typeface="+mn-ea"/>
                <a:cs typeface="+mn-cs"/>
              </a:rPr>
              <a:t>not on devices</a:t>
            </a:r>
            <a:r>
              <a:rPr lang="en-US" sz="1200" kern="1200" dirty="0">
                <a:solidFill>
                  <a:schemeClr val="tx1"/>
                </a:solidFill>
                <a:effectLst/>
                <a:latin typeface="+mn-lt"/>
                <a:ea typeface="+mn-ea"/>
                <a:cs typeface="+mn-cs"/>
              </a:rPr>
              <a:t>, but </a:t>
            </a:r>
            <a:r>
              <a:rPr lang="en-US" sz="1200" b="1" kern="1200" dirty="0">
                <a:solidFill>
                  <a:schemeClr val="tx1"/>
                </a:solidFill>
                <a:effectLst/>
                <a:latin typeface="+mn-lt"/>
                <a:ea typeface="+mn-ea"/>
                <a:cs typeface="+mn-cs"/>
              </a:rPr>
              <a:t>in person</a:t>
            </a:r>
            <a:r>
              <a:rPr lang="en-US" sz="1200" kern="1200" dirty="0">
                <a:solidFill>
                  <a:schemeClr val="tx1"/>
                </a:solidFill>
                <a:effectLst/>
                <a:latin typeface="+mn-lt"/>
                <a:ea typeface="+mn-ea"/>
                <a:cs typeface="+mn-cs"/>
              </a:rPr>
              <a:t>. This would include family members, coworkers, classmates, fellow church members, and the countless people we cross paths with daily. We are to love them unconditionally </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8A7042E-2776-AF53-D51E-5ABED71C2D46}"/>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290131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F825E-CD82-41B9-542C-9149939FA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70E39A-989E-7DAA-3E7B-CE42FB0A95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9C954-D8B1-C11E-C976-13BF1A4BBAAA}"/>
              </a:ext>
            </a:extLst>
          </p:cNvPr>
          <p:cNvSpPr>
            <a:spLocks noGrp="1"/>
          </p:cNvSpPr>
          <p:nvPr>
            <p:ph type="body" idx="1"/>
          </p:nvPr>
        </p:nvSpPr>
        <p:spPr/>
        <p:txBody>
          <a:bodyPr/>
          <a:lstStyle/>
          <a:p>
            <a:pPr marL="457200" lvl="1" indent="0">
              <a:spcBef>
                <a:spcPts val="0"/>
              </a:spcBef>
              <a:spcAft>
                <a:spcPts val="1800"/>
              </a:spcAft>
              <a:buFont typeface="+mj-lt"/>
              <a:buNone/>
            </a:pPr>
            <a:r>
              <a:rPr lang="en-US" dirty="0"/>
              <a:t>Justification – Romans 1:16; 2 Corinthians 6:1-2</a:t>
            </a:r>
          </a:p>
          <a:p>
            <a:pPr marL="457200" lvl="1" indent="0">
              <a:spcBef>
                <a:spcPts val="0"/>
              </a:spcBef>
              <a:spcAft>
                <a:spcPts val="1800"/>
              </a:spcAft>
              <a:buFont typeface="+mj-lt"/>
              <a:buNone/>
            </a:pPr>
            <a:r>
              <a:rPr lang="en-US" dirty="0"/>
              <a:t>Sanctification – Philippians 2:12; 1 Peter 2:2</a:t>
            </a:r>
          </a:p>
          <a:p>
            <a:pPr marL="457200" lvl="1" indent="0">
              <a:spcBef>
                <a:spcPts val="0"/>
              </a:spcBef>
              <a:spcAft>
                <a:spcPts val="1800"/>
              </a:spcAft>
              <a:buFont typeface="+mj-lt"/>
              <a:buNone/>
            </a:pPr>
            <a:r>
              <a:rPr lang="en-US" dirty="0"/>
              <a:t>Glorification – 1 Thessalonians 5:9; 1 Peter 1:5</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D587578-450E-1246-3F3F-011D37CCF061}"/>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569209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0F7B5-69C9-AE80-C7CF-3CBC003F2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CA5C3A-2AE6-6F90-F992-A4D72F7447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67229-0748-B166-E27E-6701179A17C3}"/>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A50FE6-EB83-9730-962F-5293B9ECA84D}"/>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537481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12/13/2025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13</a:t>
            </a:r>
          </a:p>
        </p:txBody>
      </p:sp>
      <p:sp>
        <p:nvSpPr>
          <p:cNvPr id="3" name="Subtitle 2"/>
          <p:cNvSpPr>
            <a:spLocks noGrp="1"/>
          </p:cNvSpPr>
          <p:nvPr>
            <p:ph type="subTitle" idx="1"/>
          </p:nvPr>
        </p:nvSpPr>
        <p:spPr>
          <a:xfrm>
            <a:off x="431515" y="3602038"/>
            <a:ext cx="8486454" cy="1655762"/>
          </a:xfrm>
        </p:spPr>
        <p:txBody>
          <a:bodyPr>
            <a:normAutofit/>
          </a:bodyPr>
          <a:lstStyle/>
          <a:p>
            <a:r>
              <a:rPr lang="en-US" sz="4000" dirty="0">
                <a:solidFill>
                  <a:schemeClr val="tx1">
                    <a:lumMod val="50000"/>
                    <a:lumOff val="50000"/>
                  </a:schemeClr>
                </a:solidFill>
              </a:rPr>
              <a:t>Submitting to the Ultimate Authority and His Highest Law</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4B98C-A1ED-A338-708A-BBA540B65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7013D-B2D0-D9C0-936D-ABD47AC09A93}"/>
              </a:ext>
            </a:extLst>
          </p:cNvPr>
          <p:cNvSpPr>
            <a:spLocks noGrp="1"/>
          </p:cNvSpPr>
          <p:nvPr>
            <p:ph type="title"/>
          </p:nvPr>
        </p:nvSpPr>
        <p:spPr>
          <a:xfrm>
            <a:off x="628650" y="118629"/>
            <a:ext cx="7886700" cy="763960"/>
          </a:xfrm>
        </p:spPr>
        <p:txBody>
          <a:bodyPr>
            <a:normAutofit/>
          </a:bodyPr>
          <a:lstStyle/>
          <a:p>
            <a:pPr algn="ctr"/>
            <a:r>
              <a:rPr lang="en-US" b="1" u="sng" dirty="0"/>
              <a:t>The Source of Authority</a:t>
            </a:r>
          </a:p>
        </p:txBody>
      </p:sp>
      <p:sp>
        <p:nvSpPr>
          <p:cNvPr id="7" name="Content Placeholder 6">
            <a:extLst>
              <a:ext uri="{FF2B5EF4-FFF2-40B4-BE49-F238E27FC236}">
                <a16:creationId xmlns:a16="http://schemas.microsoft.com/office/drawing/2014/main" id="{6FE147DB-8A8C-007F-191D-69F592A414FB}"/>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13:1</a:t>
            </a:r>
            <a:r>
              <a:rPr lang="en-US" dirty="0"/>
              <a:t>  “</a:t>
            </a:r>
            <a:r>
              <a:rPr lang="en-US" b="1" dirty="0"/>
              <a:t>there is no authority except from God</a:t>
            </a:r>
            <a:r>
              <a:rPr lang="en-US" dirty="0"/>
              <a:t>” – God is the highest authority above all – every authority exists by His power and under His righteous judgment.</a:t>
            </a:r>
          </a:p>
          <a:p>
            <a:pPr>
              <a:spcBef>
                <a:spcPts val="0"/>
              </a:spcBef>
              <a:spcAft>
                <a:spcPts val="1800"/>
              </a:spcAft>
            </a:pPr>
            <a:r>
              <a:rPr lang="en-US" dirty="0"/>
              <a:t>“</a:t>
            </a:r>
            <a:r>
              <a:rPr lang="en-US" b="1" dirty="0"/>
              <a:t>be subject to</a:t>
            </a:r>
            <a:r>
              <a:rPr lang="en-US" dirty="0"/>
              <a:t>” (Greek – </a:t>
            </a:r>
            <a:r>
              <a:rPr lang="en-US" dirty="0" err="1"/>
              <a:t>hupotasso</a:t>
            </a:r>
            <a:r>
              <a:rPr lang="en-US" dirty="0"/>
              <a:t>) – to “live under the authority.” Make every effort to submit to civil authorities in obedience to God, without regard to their competency, morality, reasonableness, etc. (</a:t>
            </a:r>
            <a:r>
              <a:rPr lang="en-US" b="1" dirty="0"/>
              <a:t>Jeremiah 29:4-7</a:t>
            </a:r>
            <a:r>
              <a:rPr lang="en-US" dirty="0"/>
              <a:t>).</a:t>
            </a:r>
          </a:p>
          <a:p>
            <a:pPr>
              <a:spcBef>
                <a:spcPts val="0"/>
              </a:spcBef>
              <a:spcAft>
                <a:spcPts val="1800"/>
              </a:spcAft>
            </a:pPr>
            <a:r>
              <a:rPr lang="en-US" b="1" dirty="0"/>
              <a:t>13:2  “resists what God has appointed”</a:t>
            </a:r>
            <a:r>
              <a:rPr lang="en-US" dirty="0"/>
              <a:t> – if we resist the structure of civil authority, we may be resisting God.</a:t>
            </a:r>
          </a:p>
          <a:p>
            <a:pPr>
              <a:spcBef>
                <a:spcPts val="0"/>
              </a:spcBef>
              <a:spcAft>
                <a:spcPts val="1800"/>
              </a:spcAft>
            </a:pPr>
            <a:r>
              <a:rPr lang="en-US" b="1" dirty="0"/>
              <a:t>13:3-4</a:t>
            </a:r>
            <a:r>
              <a:rPr lang="en-US" dirty="0"/>
              <a:t>  Even the most wicked, godless governments act as a deterrent to crime (e.g. Paul used his Roman citizenship to obtain justice – Acts 22:25-29; 16:37)</a:t>
            </a:r>
          </a:p>
        </p:txBody>
      </p:sp>
    </p:spTree>
    <p:extLst>
      <p:ext uri="{BB962C8B-B14F-4D97-AF65-F5344CB8AC3E}">
        <p14:creationId xmlns:p14="http://schemas.microsoft.com/office/powerpoint/2010/main" val="292637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9BA61-39B0-16EF-4D20-99B4A443D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5CD23-796B-43CD-2D63-68DA98AF82E9}"/>
              </a:ext>
            </a:extLst>
          </p:cNvPr>
          <p:cNvSpPr>
            <a:spLocks noGrp="1"/>
          </p:cNvSpPr>
          <p:nvPr>
            <p:ph type="title"/>
          </p:nvPr>
        </p:nvSpPr>
        <p:spPr>
          <a:xfrm>
            <a:off x="628650" y="118629"/>
            <a:ext cx="7886700" cy="763960"/>
          </a:xfrm>
        </p:spPr>
        <p:txBody>
          <a:bodyPr>
            <a:normAutofit/>
          </a:bodyPr>
          <a:lstStyle/>
          <a:p>
            <a:pPr algn="ctr"/>
            <a:r>
              <a:rPr lang="en-US" b="1" u="sng" dirty="0"/>
              <a:t>Obedience to Authority</a:t>
            </a:r>
          </a:p>
        </p:txBody>
      </p:sp>
      <p:sp>
        <p:nvSpPr>
          <p:cNvPr id="7" name="Content Placeholder 6">
            <a:extLst>
              <a:ext uri="{FF2B5EF4-FFF2-40B4-BE49-F238E27FC236}">
                <a16:creationId xmlns:a16="http://schemas.microsoft.com/office/drawing/2014/main" id="{18B40B71-C29C-4F71-EEBC-8AEC7D603DA6}"/>
              </a:ext>
            </a:extLst>
          </p:cNvPr>
          <p:cNvSpPr>
            <a:spLocks noGrp="1"/>
          </p:cNvSpPr>
          <p:nvPr>
            <p:ph idx="1"/>
          </p:nvPr>
        </p:nvSpPr>
        <p:spPr>
          <a:xfrm>
            <a:off x="123288" y="1072443"/>
            <a:ext cx="8907695" cy="5617723"/>
          </a:xfrm>
        </p:spPr>
        <p:txBody>
          <a:bodyPr>
            <a:normAutofit fontScale="92500"/>
          </a:bodyPr>
          <a:lstStyle/>
          <a:p>
            <a:pPr>
              <a:spcBef>
                <a:spcPts val="0"/>
              </a:spcBef>
              <a:spcAft>
                <a:spcPts val="1800"/>
              </a:spcAft>
            </a:pPr>
            <a:r>
              <a:rPr lang="en-US" b="1" dirty="0"/>
              <a:t>13:5</a:t>
            </a:r>
            <a:r>
              <a:rPr lang="en-US" dirty="0"/>
              <a:t>  We should do our best to obey the law to honor God and show others that Christians are good citizens.</a:t>
            </a:r>
          </a:p>
          <a:p>
            <a:pPr>
              <a:spcBef>
                <a:spcPts val="0"/>
              </a:spcBef>
              <a:spcAft>
                <a:spcPts val="1800"/>
              </a:spcAft>
            </a:pPr>
            <a:r>
              <a:rPr lang="en-US" b="1" dirty="0"/>
              <a:t>1 Peter 2:13-15  </a:t>
            </a:r>
            <a:r>
              <a:rPr lang="en-US" dirty="0"/>
              <a:t>Why should authorities be respected?  So that people who accuse Christians of rebellion will be ashamed.</a:t>
            </a:r>
          </a:p>
          <a:p>
            <a:pPr>
              <a:spcBef>
                <a:spcPts val="0"/>
              </a:spcBef>
              <a:spcAft>
                <a:spcPts val="1800"/>
              </a:spcAft>
            </a:pPr>
            <a:r>
              <a:rPr lang="en-US" b="1" dirty="0"/>
              <a:t>13:6</a:t>
            </a:r>
            <a:r>
              <a:rPr lang="en-US" dirty="0"/>
              <a:t>  Even if others don’t pay all taxes (or violate other laws), we </a:t>
            </a:r>
            <a:r>
              <a:rPr lang="en-US" b="1" dirty="0"/>
              <a:t>respect God</a:t>
            </a:r>
            <a:r>
              <a:rPr lang="en-US" dirty="0"/>
              <a:t> by obedience in what we do (and don’t do). </a:t>
            </a:r>
          </a:p>
          <a:p>
            <a:pPr>
              <a:spcBef>
                <a:spcPts val="0"/>
              </a:spcBef>
              <a:spcAft>
                <a:spcPts val="1800"/>
              </a:spcAft>
            </a:pPr>
            <a:r>
              <a:rPr lang="en-US" b="1" dirty="0"/>
              <a:t>13:7</a:t>
            </a:r>
            <a:r>
              <a:rPr lang="en-US" dirty="0"/>
              <a:t>  “</a:t>
            </a:r>
            <a:r>
              <a:rPr lang="en-US" b="1" dirty="0"/>
              <a:t>taxes … revenue … is </a:t>
            </a:r>
            <a:r>
              <a:rPr lang="en-US" b="1" u="sng" dirty="0"/>
              <a:t>owed</a:t>
            </a:r>
            <a:r>
              <a:rPr lang="en-US" dirty="0"/>
              <a:t>…”  Tax is not a voluntary contribution – it is required (</a:t>
            </a:r>
            <a:r>
              <a:rPr lang="en-US" b="1" dirty="0"/>
              <a:t>Matthew 22:17-21</a:t>
            </a:r>
            <a:r>
              <a:rPr lang="en-US" dirty="0"/>
              <a:t>).</a:t>
            </a:r>
          </a:p>
          <a:p>
            <a:pPr>
              <a:spcBef>
                <a:spcPts val="0"/>
              </a:spcBef>
              <a:spcAft>
                <a:spcPts val="1800"/>
              </a:spcAft>
            </a:pPr>
            <a:r>
              <a:rPr lang="en-US" dirty="0"/>
              <a:t>“</a:t>
            </a:r>
            <a:r>
              <a:rPr lang="en-US" b="1" dirty="0"/>
              <a:t>respect … honor … is </a:t>
            </a:r>
            <a:r>
              <a:rPr lang="en-US" b="1" u="sng" dirty="0"/>
              <a:t>owed</a:t>
            </a:r>
            <a:r>
              <a:rPr lang="en-US" dirty="0"/>
              <a:t>…”  God demands that we show </a:t>
            </a:r>
            <a:r>
              <a:rPr lang="en-US" u="sng" dirty="0"/>
              <a:t>sincere respect</a:t>
            </a:r>
            <a:r>
              <a:rPr lang="en-US" dirty="0"/>
              <a:t> for all officials.  One way to respect them is to pray for them (</a:t>
            </a:r>
            <a:r>
              <a:rPr lang="en-US" b="1" dirty="0"/>
              <a:t>1 Timothy 2:1-2</a:t>
            </a:r>
            <a:r>
              <a:rPr lang="en-US" dirty="0"/>
              <a:t>).</a:t>
            </a:r>
          </a:p>
          <a:p>
            <a:pPr>
              <a:spcBef>
                <a:spcPts val="0"/>
              </a:spcBef>
              <a:spcAft>
                <a:spcPts val="1800"/>
              </a:spcAft>
            </a:pPr>
            <a:endParaRPr lang="en-US" dirty="0"/>
          </a:p>
        </p:txBody>
      </p:sp>
    </p:spTree>
    <p:extLst>
      <p:ext uri="{BB962C8B-B14F-4D97-AF65-F5344CB8AC3E}">
        <p14:creationId xmlns:p14="http://schemas.microsoft.com/office/powerpoint/2010/main" val="39049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07D53-72A5-19F8-93EE-020A06B58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2CA42-91CB-B97A-D47B-473DA61166B1}"/>
              </a:ext>
            </a:extLst>
          </p:cNvPr>
          <p:cNvSpPr>
            <a:spLocks noGrp="1"/>
          </p:cNvSpPr>
          <p:nvPr>
            <p:ph type="title"/>
          </p:nvPr>
        </p:nvSpPr>
        <p:spPr>
          <a:xfrm>
            <a:off x="164385" y="118629"/>
            <a:ext cx="8835774" cy="763960"/>
          </a:xfrm>
        </p:spPr>
        <p:txBody>
          <a:bodyPr>
            <a:normAutofit/>
          </a:bodyPr>
          <a:lstStyle/>
          <a:p>
            <a:pPr algn="ctr"/>
            <a:r>
              <a:rPr lang="en-US" b="1" u="sng" dirty="0"/>
              <a:t>Obedience to the Highest Authority</a:t>
            </a:r>
          </a:p>
        </p:txBody>
      </p:sp>
      <p:sp>
        <p:nvSpPr>
          <p:cNvPr id="7" name="Content Placeholder 6">
            <a:extLst>
              <a:ext uri="{FF2B5EF4-FFF2-40B4-BE49-F238E27FC236}">
                <a16:creationId xmlns:a16="http://schemas.microsoft.com/office/drawing/2014/main" id="{56A7A27A-AA02-8F3C-5F85-35E8E7C9DDB0}"/>
              </a:ext>
            </a:extLst>
          </p:cNvPr>
          <p:cNvSpPr>
            <a:spLocks noGrp="1"/>
          </p:cNvSpPr>
          <p:nvPr>
            <p:ph idx="1"/>
          </p:nvPr>
        </p:nvSpPr>
        <p:spPr>
          <a:xfrm>
            <a:off x="452060" y="1072443"/>
            <a:ext cx="8209053" cy="5617723"/>
          </a:xfrm>
        </p:spPr>
        <p:txBody>
          <a:bodyPr>
            <a:normAutofit/>
          </a:bodyPr>
          <a:lstStyle/>
          <a:p>
            <a:pPr>
              <a:spcBef>
                <a:spcPts val="0"/>
              </a:spcBef>
              <a:spcAft>
                <a:spcPts val="1800"/>
              </a:spcAft>
            </a:pPr>
            <a:r>
              <a:rPr lang="en-US" sz="3200" dirty="0"/>
              <a:t>When man’s commands conflict with God’s </a:t>
            </a:r>
            <a:r>
              <a:rPr lang="en-US" sz="3200" u="sng" dirty="0"/>
              <a:t>clearly revealed will</a:t>
            </a:r>
            <a:r>
              <a:rPr lang="en-US" sz="3200" dirty="0"/>
              <a:t>, what should you do?</a:t>
            </a:r>
          </a:p>
          <a:p>
            <a:pPr>
              <a:spcBef>
                <a:spcPts val="0"/>
              </a:spcBef>
              <a:spcAft>
                <a:spcPts val="1800"/>
              </a:spcAft>
            </a:pPr>
            <a:r>
              <a:rPr lang="en-US" sz="3200" b="1" dirty="0"/>
              <a:t>Daniel 6:3-4</a:t>
            </a:r>
            <a:r>
              <a:rPr lang="en-US" sz="3200" dirty="0"/>
              <a:t>  We should be as excellent as possible, but…</a:t>
            </a:r>
          </a:p>
          <a:p>
            <a:pPr>
              <a:spcBef>
                <a:spcPts val="0"/>
              </a:spcBef>
              <a:spcAft>
                <a:spcPts val="1800"/>
              </a:spcAft>
            </a:pPr>
            <a:r>
              <a:rPr lang="en-US" sz="3200" b="1" dirty="0"/>
              <a:t>Daniel 6:12-13  </a:t>
            </a:r>
            <a:r>
              <a:rPr lang="en-US" sz="3200" dirty="0"/>
              <a:t>We will pray to the true God.</a:t>
            </a:r>
          </a:p>
          <a:p>
            <a:pPr>
              <a:spcBef>
                <a:spcPts val="0"/>
              </a:spcBef>
              <a:spcAft>
                <a:spcPts val="1800"/>
              </a:spcAft>
            </a:pPr>
            <a:r>
              <a:rPr lang="en-US" sz="3200" b="1" dirty="0"/>
              <a:t>Daniel 3:14-18</a:t>
            </a:r>
            <a:r>
              <a:rPr lang="en-US" sz="3200" dirty="0"/>
              <a:t>  We will not commit idolatry.</a:t>
            </a:r>
          </a:p>
          <a:p>
            <a:pPr>
              <a:spcBef>
                <a:spcPts val="0"/>
              </a:spcBef>
              <a:spcAft>
                <a:spcPts val="1800"/>
              </a:spcAft>
            </a:pPr>
            <a:r>
              <a:rPr lang="en-US" sz="3200" b="1" dirty="0"/>
              <a:t>Exodus 1:15-17  </a:t>
            </a:r>
            <a:r>
              <a:rPr lang="en-US" sz="3200" dirty="0"/>
              <a:t>We will not commit murder.</a:t>
            </a:r>
          </a:p>
          <a:p>
            <a:pPr>
              <a:spcBef>
                <a:spcPts val="0"/>
              </a:spcBef>
              <a:spcAft>
                <a:spcPts val="1800"/>
              </a:spcAft>
            </a:pPr>
            <a:r>
              <a:rPr lang="en-US" sz="3200" b="1" dirty="0"/>
              <a:t>Acts 5:27-29  </a:t>
            </a:r>
            <a:r>
              <a:rPr lang="en-US" sz="3200" dirty="0"/>
              <a:t>We will obey God and His word.</a:t>
            </a:r>
          </a:p>
        </p:txBody>
      </p:sp>
    </p:spTree>
    <p:extLst>
      <p:ext uri="{BB962C8B-B14F-4D97-AF65-F5344CB8AC3E}">
        <p14:creationId xmlns:p14="http://schemas.microsoft.com/office/powerpoint/2010/main" val="33399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30F76-108F-2042-A9E9-4AC4764F3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67B24-AB23-E07B-7612-4AD5F22508EA}"/>
              </a:ext>
            </a:extLst>
          </p:cNvPr>
          <p:cNvSpPr>
            <a:spLocks noGrp="1"/>
          </p:cNvSpPr>
          <p:nvPr>
            <p:ph type="title"/>
          </p:nvPr>
        </p:nvSpPr>
        <p:spPr>
          <a:xfrm>
            <a:off x="628650" y="118629"/>
            <a:ext cx="7886700" cy="763960"/>
          </a:xfrm>
        </p:spPr>
        <p:txBody>
          <a:bodyPr>
            <a:normAutofit/>
          </a:bodyPr>
          <a:lstStyle/>
          <a:p>
            <a:pPr algn="ctr"/>
            <a:r>
              <a:rPr lang="en-US" b="1" u="sng" dirty="0"/>
              <a:t>The Law of Love</a:t>
            </a:r>
          </a:p>
        </p:txBody>
      </p:sp>
      <p:sp>
        <p:nvSpPr>
          <p:cNvPr id="7" name="Content Placeholder 6">
            <a:extLst>
              <a:ext uri="{FF2B5EF4-FFF2-40B4-BE49-F238E27FC236}">
                <a16:creationId xmlns:a16="http://schemas.microsoft.com/office/drawing/2014/main" id="{AB05107B-50EA-B024-F9E9-9324F3C5C1C1}"/>
              </a:ext>
            </a:extLst>
          </p:cNvPr>
          <p:cNvSpPr>
            <a:spLocks noGrp="1"/>
          </p:cNvSpPr>
          <p:nvPr>
            <p:ph idx="1"/>
          </p:nvPr>
        </p:nvSpPr>
        <p:spPr>
          <a:xfrm>
            <a:off x="133563" y="1072443"/>
            <a:ext cx="8640567" cy="5617723"/>
          </a:xfrm>
        </p:spPr>
        <p:txBody>
          <a:bodyPr>
            <a:normAutofit/>
          </a:bodyPr>
          <a:lstStyle/>
          <a:p>
            <a:pPr>
              <a:spcBef>
                <a:spcPts val="0"/>
              </a:spcBef>
              <a:spcAft>
                <a:spcPts val="1800"/>
              </a:spcAft>
            </a:pPr>
            <a:r>
              <a:rPr lang="en-US" b="1" dirty="0"/>
              <a:t>13:8</a:t>
            </a:r>
            <a:r>
              <a:rPr lang="en-US" dirty="0"/>
              <a:t>  The Bible permits borrowing (Ex 22:25; Ps 37:21), but we </a:t>
            </a:r>
            <a:r>
              <a:rPr lang="en-US" b="1" dirty="0"/>
              <a:t>must pay back</a:t>
            </a:r>
            <a:r>
              <a:rPr lang="en-US" dirty="0"/>
              <a:t> what is owed.  But be very careful to avoid becoming </a:t>
            </a:r>
            <a:r>
              <a:rPr lang="en-US" b="1" dirty="0"/>
              <a:t>enslaved</a:t>
            </a:r>
            <a:r>
              <a:rPr lang="en-US" dirty="0"/>
              <a:t> by debt (Proverbs 22:7).</a:t>
            </a:r>
          </a:p>
          <a:p>
            <a:pPr>
              <a:spcBef>
                <a:spcPts val="0"/>
              </a:spcBef>
              <a:spcAft>
                <a:spcPts val="1800"/>
              </a:spcAft>
            </a:pPr>
            <a:r>
              <a:rPr lang="en-US" b="1" dirty="0"/>
              <a:t>Matthew 18:21-35</a:t>
            </a:r>
            <a:r>
              <a:rPr lang="en-US" dirty="0"/>
              <a:t>  Our greatest debt is love.  We have been </a:t>
            </a:r>
            <a:r>
              <a:rPr lang="en-US" b="1" dirty="0"/>
              <a:t>given perfect love by God</a:t>
            </a:r>
            <a:r>
              <a:rPr lang="en-US" dirty="0"/>
              <a:t>; therefore, we should love others (1 John 4:19).</a:t>
            </a:r>
          </a:p>
          <a:p>
            <a:pPr>
              <a:spcBef>
                <a:spcPts val="0"/>
              </a:spcBef>
              <a:spcAft>
                <a:spcPts val="1800"/>
              </a:spcAft>
            </a:pPr>
            <a:r>
              <a:rPr lang="en-US" b="1" dirty="0"/>
              <a:t>13:9</a:t>
            </a:r>
            <a:r>
              <a:rPr lang="en-US" dirty="0"/>
              <a:t>  Biblical math (“sum”): (no adultery) + (no murder) + (no stealing) + (no coveting) + (other commandments) = </a:t>
            </a:r>
            <a:r>
              <a:rPr lang="en-US" b="1" dirty="0"/>
              <a:t>Love your neighbor as yourself</a:t>
            </a:r>
          </a:p>
          <a:p>
            <a:pPr>
              <a:spcBef>
                <a:spcPts val="0"/>
              </a:spcBef>
              <a:spcAft>
                <a:spcPts val="1800"/>
              </a:spcAft>
            </a:pPr>
            <a:r>
              <a:rPr lang="en-US" b="1" dirty="0"/>
              <a:t>13:10 </a:t>
            </a:r>
            <a:r>
              <a:rPr lang="en-US" dirty="0"/>
              <a:t> Jesus said that loving God and your neighbor is </a:t>
            </a:r>
            <a:r>
              <a:rPr lang="en-US" b="1" dirty="0"/>
              <a:t>the heart </a:t>
            </a:r>
            <a:r>
              <a:rPr lang="en-US" dirty="0"/>
              <a:t>of all of God’s laws (</a:t>
            </a:r>
            <a:r>
              <a:rPr lang="en-US" b="1" dirty="0"/>
              <a:t>Matt 22:38-40; </a:t>
            </a:r>
            <a:r>
              <a:rPr lang="en-US" dirty="0"/>
              <a:t>Leviticus 19:18).</a:t>
            </a:r>
          </a:p>
        </p:txBody>
      </p:sp>
    </p:spTree>
    <p:extLst>
      <p:ext uri="{BB962C8B-B14F-4D97-AF65-F5344CB8AC3E}">
        <p14:creationId xmlns:p14="http://schemas.microsoft.com/office/powerpoint/2010/main" val="384968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1CD0B-E3A2-B841-27F1-5FB6A6E2E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D8B70-F842-4527-BB30-8A46A2A4E448}"/>
              </a:ext>
            </a:extLst>
          </p:cNvPr>
          <p:cNvSpPr>
            <a:spLocks noGrp="1"/>
          </p:cNvSpPr>
          <p:nvPr>
            <p:ph type="title"/>
          </p:nvPr>
        </p:nvSpPr>
        <p:spPr>
          <a:xfrm>
            <a:off x="628650" y="118629"/>
            <a:ext cx="7886700" cy="763960"/>
          </a:xfrm>
        </p:spPr>
        <p:txBody>
          <a:bodyPr>
            <a:normAutofit/>
          </a:bodyPr>
          <a:lstStyle/>
          <a:p>
            <a:pPr algn="ctr"/>
            <a:r>
              <a:rPr lang="en-US" b="1" u="sng" dirty="0"/>
              <a:t>Living in the End Times</a:t>
            </a:r>
          </a:p>
        </p:txBody>
      </p:sp>
      <p:sp>
        <p:nvSpPr>
          <p:cNvPr id="7" name="Content Placeholder 6">
            <a:extLst>
              <a:ext uri="{FF2B5EF4-FFF2-40B4-BE49-F238E27FC236}">
                <a16:creationId xmlns:a16="http://schemas.microsoft.com/office/drawing/2014/main" id="{DA81D1EE-6638-D8C1-48B7-CC0188ABA9CD}"/>
              </a:ext>
            </a:extLst>
          </p:cNvPr>
          <p:cNvSpPr>
            <a:spLocks noGrp="1"/>
          </p:cNvSpPr>
          <p:nvPr>
            <p:ph idx="1"/>
          </p:nvPr>
        </p:nvSpPr>
        <p:spPr>
          <a:xfrm>
            <a:off x="133563" y="1072443"/>
            <a:ext cx="8835774" cy="5617723"/>
          </a:xfrm>
        </p:spPr>
        <p:txBody>
          <a:bodyPr>
            <a:normAutofit fontScale="92500" lnSpcReduction="10000"/>
          </a:bodyPr>
          <a:lstStyle/>
          <a:p>
            <a:pPr>
              <a:spcBef>
                <a:spcPts val="0"/>
              </a:spcBef>
              <a:spcAft>
                <a:spcPts val="1800"/>
              </a:spcAft>
            </a:pPr>
            <a:r>
              <a:rPr lang="en-US" b="1" dirty="0"/>
              <a:t>13:11</a:t>
            </a:r>
            <a:r>
              <a:rPr lang="en-US" dirty="0"/>
              <a:t>  “</a:t>
            </a:r>
            <a:r>
              <a:rPr lang="en-US" b="1" dirty="0"/>
              <a:t>the time</a:t>
            </a:r>
            <a:r>
              <a:rPr lang="en-US" dirty="0"/>
              <a:t>” (Greek – Kairos) speaks to the next event on God’s plan – Christ’s return to earth.</a:t>
            </a:r>
          </a:p>
          <a:p>
            <a:pPr>
              <a:spcBef>
                <a:spcPts val="0"/>
              </a:spcBef>
              <a:spcAft>
                <a:spcPts val="1800"/>
              </a:spcAft>
            </a:pPr>
            <a:r>
              <a:rPr lang="en-US" dirty="0"/>
              <a:t>“</a:t>
            </a:r>
            <a:r>
              <a:rPr lang="en-US" b="1" dirty="0"/>
              <a:t>Salvation is nearer</a:t>
            </a:r>
            <a:r>
              <a:rPr lang="en-US" dirty="0"/>
              <a:t>” – “</a:t>
            </a:r>
            <a:r>
              <a:rPr lang="en-US" b="1" dirty="0"/>
              <a:t>Salvation</a:t>
            </a:r>
            <a:r>
              <a:rPr lang="en-US" dirty="0"/>
              <a:t>” is used in three ways:</a:t>
            </a:r>
          </a:p>
          <a:p>
            <a:pPr marL="914400" lvl="1" indent="-457200">
              <a:spcBef>
                <a:spcPts val="0"/>
              </a:spcBef>
              <a:spcAft>
                <a:spcPts val="1800"/>
              </a:spcAft>
              <a:buFont typeface="+mj-lt"/>
              <a:buAutoNum type="arabicPeriod"/>
            </a:pPr>
            <a:r>
              <a:rPr lang="en-US" dirty="0"/>
              <a:t>Justification – declared “not guilty” by repentance and faith</a:t>
            </a:r>
          </a:p>
          <a:p>
            <a:pPr marL="914400" lvl="1" indent="-457200">
              <a:spcBef>
                <a:spcPts val="0"/>
              </a:spcBef>
              <a:spcAft>
                <a:spcPts val="1800"/>
              </a:spcAft>
              <a:buFont typeface="+mj-lt"/>
              <a:buAutoNum type="arabicPeriod"/>
            </a:pPr>
            <a:r>
              <a:rPr lang="en-US" dirty="0"/>
              <a:t>Sanctification – growing in the likeness of Jesus</a:t>
            </a:r>
          </a:p>
          <a:p>
            <a:pPr marL="914400" lvl="1" indent="-457200">
              <a:spcBef>
                <a:spcPts val="0"/>
              </a:spcBef>
              <a:spcAft>
                <a:spcPts val="1800"/>
              </a:spcAft>
              <a:buFont typeface="+mj-lt"/>
              <a:buAutoNum type="arabicPeriod"/>
            </a:pPr>
            <a:r>
              <a:rPr lang="en-US" dirty="0"/>
              <a:t>Glorification – perfected and moved into heaven with God</a:t>
            </a:r>
          </a:p>
          <a:p>
            <a:pPr>
              <a:spcBef>
                <a:spcPts val="0"/>
              </a:spcBef>
              <a:spcAft>
                <a:spcPts val="1800"/>
              </a:spcAft>
            </a:pPr>
            <a:r>
              <a:rPr lang="en-US" dirty="0"/>
              <a:t>Which one is used here?</a:t>
            </a:r>
          </a:p>
          <a:p>
            <a:pPr>
              <a:spcBef>
                <a:spcPts val="0"/>
              </a:spcBef>
              <a:spcAft>
                <a:spcPts val="1800"/>
              </a:spcAft>
            </a:pPr>
            <a:r>
              <a:rPr lang="en-US" dirty="0"/>
              <a:t>We are closer to heaven today than we were yesterday!  If you really knew that Jesus would return in one week, what would you do differently today?</a:t>
            </a:r>
          </a:p>
          <a:p>
            <a:pPr>
              <a:spcBef>
                <a:spcPts val="0"/>
              </a:spcBef>
              <a:spcAft>
                <a:spcPts val="1800"/>
              </a:spcAft>
            </a:pPr>
            <a:r>
              <a:rPr lang="en-US" b="1" dirty="0"/>
              <a:t>13:11  </a:t>
            </a:r>
            <a:r>
              <a:rPr lang="en-US" dirty="0"/>
              <a:t>“</a:t>
            </a:r>
            <a:r>
              <a:rPr lang="en-US" b="1" dirty="0"/>
              <a:t>wake from sleep</a:t>
            </a:r>
            <a:r>
              <a:rPr lang="en-US" dirty="0"/>
              <a:t>” – do not be unresponsive to the things of God!</a:t>
            </a:r>
          </a:p>
        </p:txBody>
      </p:sp>
    </p:spTree>
    <p:extLst>
      <p:ext uri="{BB962C8B-B14F-4D97-AF65-F5344CB8AC3E}">
        <p14:creationId xmlns:p14="http://schemas.microsoft.com/office/powerpoint/2010/main" val="265596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9D884-238A-90C5-3B06-339083341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491CA-524A-61AD-C79E-D489D872059B}"/>
              </a:ext>
            </a:extLst>
          </p:cNvPr>
          <p:cNvSpPr>
            <a:spLocks noGrp="1"/>
          </p:cNvSpPr>
          <p:nvPr>
            <p:ph type="title"/>
          </p:nvPr>
        </p:nvSpPr>
        <p:spPr>
          <a:xfrm>
            <a:off x="628650" y="118629"/>
            <a:ext cx="7886700" cy="763960"/>
          </a:xfrm>
        </p:spPr>
        <p:txBody>
          <a:bodyPr>
            <a:normAutofit/>
          </a:bodyPr>
          <a:lstStyle/>
          <a:p>
            <a:pPr algn="ctr"/>
            <a:r>
              <a:rPr lang="en-US" b="1" u="sng" dirty="0"/>
              <a:t>Living in the End Times</a:t>
            </a:r>
          </a:p>
        </p:txBody>
      </p:sp>
      <p:sp>
        <p:nvSpPr>
          <p:cNvPr id="7" name="Content Placeholder 6">
            <a:extLst>
              <a:ext uri="{FF2B5EF4-FFF2-40B4-BE49-F238E27FC236}">
                <a16:creationId xmlns:a16="http://schemas.microsoft.com/office/drawing/2014/main" id="{2E1EE78B-1899-4E4B-DD10-19734C37CBE6}"/>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13:12</a:t>
            </a:r>
            <a:r>
              <a:rPr lang="en-US" dirty="0"/>
              <a:t>  “</a:t>
            </a:r>
            <a:r>
              <a:rPr lang="en-US" b="1" dirty="0"/>
              <a:t>The night</a:t>
            </a:r>
            <a:r>
              <a:rPr lang="en-US" dirty="0"/>
              <a:t>” of sinful living under Satan’s power has been replaced by “</a:t>
            </a:r>
            <a:r>
              <a:rPr lang="en-US" b="1" dirty="0"/>
              <a:t>The day</a:t>
            </a:r>
            <a:r>
              <a:rPr lang="en-US" dirty="0"/>
              <a:t>” of salvation and Christ’s glory. (</a:t>
            </a:r>
            <a:r>
              <a:rPr lang="en-US" b="1" dirty="0"/>
              <a:t>1Thessalonians 5:1-6</a:t>
            </a:r>
            <a:r>
              <a:rPr lang="en-US" dirty="0"/>
              <a:t>).</a:t>
            </a:r>
          </a:p>
          <a:p>
            <a:pPr>
              <a:spcBef>
                <a:spcPts val="0"/>
              </a:spcBef>
              <a:spcAft>
                <a:spcPts val="1800"/>
              </a:spcAft>
            </a:pPr>
            <a:r>
              <a:rPr lang="en-US" b="1" dirty="0"/>
              <a:t>13:13-14</a:t>
            </a:r>
            <a:r>
              <a:rPr lang="en-US" dirty="0"/>
              <a:t>  “Cast off” your old sinful ways and “</a:t>
            </a:r>
            <a:r>
              <a:rPr lang="en-US" b="1" dirty="0"/>
              <a:t>put on the Lord Jesus Christ</a:t>
            </a:r>
            <a:r>
              <a:rPr lang="en-US" dirty="0"/>
              <a:t>,” being transformed into His image (sanctification); “put on the armor of light” (v.12).  </a:t>
            </a:r>
          </a:p>
          <a:p>
            <a:pPr>
              <a:spcBef>
                <a:spcPts val="0"/>
              </a:spcBef>
              <a:spcAft>
                <a:spcPts val="1800"/>
              </a:spcAft>
            </a:pPr>
            <a:r>
              <a:rPr lang="en-US" b="1" dirty="0"/>
              <a:t>Ephesians 4:20-24</a:t>
            </a:r>
            <a:r>
              <a:rPr lang="en-US" dirty="0"/>
              <a:t>  What do you need to “put off” and “put on”?  </a:t>
            </a:r>
            <a:r>
              <a:rPr lang="en-US"/>
              <a:t>Ask </a:t>
            </a:r>
            <a:r>
              <a:rPr lang="en-US" dirty="0"/>
              <a:t>for His help (</a:t>
            </a:r>
            <a:r>
              <a:rPr lang="en-US" b="1" dirty="0"/>
              <a:t>Psalm 139:23,24</a:t>
            </a:r>
            <a:r>
              <a:rPr lang="en-US" dirty="0"/>
              <a:t>).</a:t>
            </a:r>
          </a:p>
          <a:p>
            <a:pPr>
              <a:spcBef>
                <a:spcPts val="0"/>
              </a:spcBef>
              <a:spcAft>
                <a:spcPts val="1800"/>
              </a:spcAft>
            </a:pPr>
            <a:r>
              <a:rPr lang="en-US" dirty="0"/>
              <a:t>“</a:t>
            </a:r>
            <a:r>
              <a:rPr lang="en-US" b="1" dirty="0"/>
              <a:t>make no provision for the flesh</a:t>
            </a:r>
            <a:r>
              <a:rPr lang="en-US" dirty="0"/>
              <a:t>” – Most sinful behavior results from wrong ideas and lustful desires we allow to linger in our minds (</a:t>
            </a:r>
            <a:r>
              <a:rPr lang="en-US" b="1" dirty="0"/>
              <a:t>James 1:14–15</a:t>
            </a:r>
            <a:r>
              <a:rPr lang="en-US" dirty="0"/>
              <a:t>).</a:t>
            </a:r>
          </a:p>
        </p:txBody>
      </p:sp>
    </p:spTree>
    <p:extLst>
      <p:ext uri="{BB962C8B-B14F-4D97-AF65-F5344CB8AC3E}">
        <p14:creationId xmlns:p14="http://schemas.microsoft.com/office/powerpoint/2010/main" val="405392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441789" y="1099335"/>
            <a:ext cx="8102315" cy="5424755"/>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Make every effort to submit to civil authorities in obedience to God.</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Ask God to show you areas of life where you need to put off wrong thinking and put on His truth.</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By God’s power in you, live a life of love for Him and others.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Wake up and live for Jesus – every day brings His return closer!</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5747</TotalTime>
  <Words>1055</Words>
  <Application>Microsoft Office PowerPoint</Application>
  <PresentationFormat>On-screen Show (4:3)</PresentationFormat>
  <Paragraphs>63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vt:lpstr>
      <vt:lpstr>Office Theme</vt:lpstr>
      <vt:lpstr>Romans 13</vt:lpstr>
      <vt:lpstr>The Source of Authority</vt:lpstr>
      <vt:lpstr>Obedience to Authority</vt:lpstr>
      <vt:lpstr>Obedience to the Highest Authority</vt:lpstr>
      <vt:lpstr>The Law of Love</vt:lpstr>
      <vt:lpstr>Living in the End Times</vt:lpstr>
      <vt:lpstr>Living in the End Times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199</cp:revision>
  <dcterms:created xsi:type="dcterms:W3CDTF">2022-11-02T22:17:55Z</dcterms:created>
  <dcterms:modified xsi:type="dcterms:W3CDTF">2025-12-13T13:43:08Z</dcterms:modified>
</cp:coreProperties>
</file>