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6" r:id="rId2"/>
    <p:sldId id="323" r:id="rId3"/>
    <p:sldId id="321" r:id="rId4"/>
    <p:sldId id="314" r:id="rId5"/>
    <p:sldId id="322" r:id="rId6"/>
    <p:sldId id="315" r:id="rId7"/>
    <p:sldId id="316" r:id="rId8"/>
    <p:sldId id="265"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205" autoAdjust="0"/>
    <p:restoredTop sz="67812" autoAdjust="0"/>
  </p:normalViewPr>
  <p:slideViewPr>
    <p:cSldViewPr snapToGrid="0">
      <p:cViewPr varScale="1">
        <p:scale>
          <a:sx n="79" d="100"/>
          <a:sy n="79" d="100"/>
        </p:scale>
        <p:origin x="2166" y="90"/>
      </p:cViewPr>
      <p:guideLst/>
    </p:cSldViewPr>
  </p:slideViewPr>
  <p:notesTextViewPr>
    <p:cViewPr>
      <p:scale>
        <a:sx n="176" d="100"/>
        <a:sy n="176"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12/5/2025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23506924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6577884-035C-BC20-C86D-9C74868D2DA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4198BF0-E44A-8C41-2882-6C348085FBB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2EB792F-9153-C315-E8D6-EBEA71D33D9F}"/>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The diversity of the church displays Christ’s power to bring together dissimilar people in genuine unity. Yet Satan often works on man’s unredeemed flesh to create division and threaten that unity. The threat to unity Paul addresses in this passage arises when mature (strong) believers— both Jews and Gentiles— conflict with immature (weak) believers.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The </a:t>
            </a:r>
            <a:r>
              <a:rPr lang="en-US" sz="1200" b="1" i="0" kern="1200" dirty="0">
                <a:solidFill>
                  <a:schemeClr val="tx1"/>
                </a:solidFill>
                <a:effectLst/>
                <a:latin typeface="+mn-lt"/>
                <a:ea typeface="+mn-ea"/>
                <a:cs typeface="+mn-cs"/>
              </a:rPr>
              <a:t>strong Jewish believers </a:t>
            </a:r>
            <a:r>
              <a:rPr lang="en-US" sz="1200" b="0" i="0" kern="1200" dirty="0">
                <a:solidFill>
                  <a:schemeClr val="tx1"/>
                </a:solidFill>
                <a:effectLst/>
                <a:latin typeface="+mn-lt"/>
                <a:ea typeface="+mn-ea"/>
                <a:cs typeface="+mn-cs"/>
              </a:rPr>
              <a:t>understood their freedom in Christ and realized the </a:t>
            </a:r>
            <a:r>
              <a:rPr lang="en-US" sz="1200" b="1" i="0" kern="1200" dirty="0">
                <a:solidFill>
                  <a:schemeClr val="tx1"/>
                </a:solidFill>
                <a:effectLst/>
                <a:latin typeface="+mn-lt"/>
                <a:ea typeface="+mn-ea"/>
                <a:cs typeface="+mn-cs"/>
              </a:rPr>
              <a:t>ceremonial requirements of the Mosaic law</a:t>
            </a:r>
            <a:r>
              <a:rPr lang="en-US" sz="1200" b="0" i="0" kern="1200" dirty="0">
                <a:solidFill>
                  <a:schemeClr val="tx1"/>
                </a:solidFill>
                <a:effectLst/>
                <a:latin typeface="+mn-lt"/>
                <a:ea typeface="+mn-ea"/>
                <a:cs typeface="+mn-cs"/>
              </a:rPr>
              <a:t> were no longer binding. The </a:t>
            </a:r>
            <a:r>
              <a:rPr lang="en-US" sz="1200" b="1" i="0" kern="1200" dirty="0">
                <a:solidFill>
                  <a:schemeClr val="tx1"/>
                </a:solidFill>
                <a:effectLst/>
                <a:latin typeface="+mn-lt"/>
                <a:ea typeface="+mn-ea"/>
                <a:cs typeface="+mn-cs"/>
              </a:rPr>
              <a:t>mature Gentiles </a:t>
            </a:r>
            <a:r>
              <a:rPr lang="en-US" sz="1200" b="0" i="0" kern="1200" dirty="0">
                <a:solidFill>
                  <a:schemeClr val="tx1"/>
                </a:solidFill>
                <a:effectLst/>
                <a:latin typeface="+mn-lt"/>
                <a:ea typeface="+mn-ea"/>
                <a:cs typeface="+mn-cs"/>
              </a:rPr>
              <a:t>understood that idols are not gods and, therefore, that </a:t>
            </a:r>
            <a:r>
              <a:rPr lang="en-US" sz="1200" b="1" i="0" kern="1200" dirty="0">
                <a:solidFill>
                  <a:schemeClr val="tx1"/>
                </a:solidFill>
                <a:effectLst/>
                <a:latin typeface="+mn-lt"/>
                <a:ea typeface="+mn-ea"/>
                <a:cs typeface="+mn-cs"/>
              </a:rPr>
              <a:t>they could eat meat </a:t>
            </a:r>
            <a:r>
              <a:rPr lang="en-US" sz="1200" b="0" i="0" kern="1200" dirty="0">
                <a:solidFill>
                  <a:schemeClr val="tx1"/>
                </a:solidFill>
                <a:effectLst/>
                <a:latin typeface="+mn-lt"/>
                <a:ea typeface="+mn-ea"/>
                <a:cs typeface="+mn-cs"/>
              </a:rPr>
              <a:t>that had been offered to them. But in both cases the weaker brothers’ consciences were troubled, and they were even </a:t>
            </a:r>
            <a:r>
              <a:rPr lang="en-US" sz="1200" b="1" i="0" kern="1200" dirty="0">
                <a:solidFill>
                  <a:srgbClr val="FF0000"/>
                </a:solidFill>
                <a:effectLst/>
                <a:latin typeface="+mn-lt"/>
                <a:ea typeface="+mn-ea"/>
                <a:cs typeface="+mn-cs"/>
              </a:rPr>
              <a:t>tempted to violate their consciences</a:t>
            </a:r>
            <a:r>
              <a:rPr lang="en-US" sz="1200" b="0" i="0" kern="1200" dirty="0">
                <a:solidFill>
                  <a:srgbClr val="FF0000"/>
                </a:solidFill>
                <a:effectLst/>
                <a:latin typeface="+mn-lt"/>
                <a:ea typeface="+mn-ea"/>
                <a:cs typeface="+mn-cs"/>
              </a:rPr>
              <a:t> </a:t>
            </a:r>
            <a:r>
              <a:rPr lang="en-US" sz="1200" b="0" i="0" kern="1200" dirty="0">
                <a:solidFill>
                  <a:schemeClr val="tx1"/>
                </a:solidFill>
                <a:effectLst/>
                <a:latin typeface="+mn-lt"/>
                <a:ea typeface="+mn-ea"/>
                <a:cs typeface="+mn-cs"/>
              </a:rPr>
              <a:t>(a bad thing to train oneself to do). Knowing that the mature Jews and Gentiles would be able to understand these struggles, Paul addresses most of his comments to them.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The ESV MacArthur Study Bible (Kindle Locations 286816-286821). Crossway. Kindle Edition.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Black and White areas: adultery, idolatry, murder, lying. </a:t>
            </a:r>
            <a:r>
              <a:rPr lang="en-US" sz="1200" b="0" i="0" kern="1200" dirty="0" err="1">
                <a:solidFill>
                  <a:schemeClr val="tx1"/>
                </a:solidFill>
                <a:effectLst/>
                <a:latin typeface="+mn-lt"/>
                <a:ea typeface="+mn-ea"/>
                <a:cs typeface="+mn-cs"/>
              </a:rPr>
              <a:t>Etc</a:t>
            </a:r>
            <a:endParaRPr lang="en-US" sz="1200" b="0" i="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kern="1200" dirty="0">
                <a:solidFill>
                  <a:schemeClr val="tx1"/>
                </a:solidFill>
                <a:effectLst/>
                <a:latin typeface="+mn-lt"/>
                <a:ea typeface="+mn-ea"/>
                <a:cs typeface="+mn-cs"/>
              </a:rPr>
              <a:t>Grey areas: shopping on Sunday, movies,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i="0" kern="1200" dirty="0">
              <a:solidFill>
                <a:schemeClr val="tx1"/>
              </a:solidFill>
              <a:effectLst/>
              <a:latin typeface="+mn-lt"/>
              <a:ea typeface="+mn-ea"/>
              <a:cs typeface="+mn-cs"/>
            </a:endParaRP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70A536E-F244-B829-70B0-3E75ED297DD6}"/>
              </a:ext>
            </a:extLst>
          </p:cNvPr>
          <p:cNvSpPr>
            <a:spLocks noGrp="1"/>
          </p:cNvSpPr>
          <p:nvPr>
            <p:ph type="sldNum" sz="quarter" idx="5"/>
          </p:nvPr>
        </p:nvSpPr>
        <p:spPr/>
        <p:txBody>
          <a:bodyPr/>
          <a:lstStyle/>
          <a:p>
            <a:fld id="{F85137F4-5C01-4833-8342-24C0486150F5}" type="slidenum">
              <a:rPr lang="en-US" smtClean="0"/>
              <a:t>2</a:t>
            </a:fld>
            <a:endParaRPr lang="en-US"/>
          </a:p>
        </p:txBody>
      </p:sp>
    </p:spTree>
    <p:extLst>
      <p:ext uri="{BB962C8B-B14F-4D97-AF65-F5344CB8AC3E}">
        <p14:creationId xmlns:p14="http://schemas.microsoft.com/office/powerpoint/2010/main" val="3077431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0B0BDE-DF98-B0C3-4AF9-4C0216C8E36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6A6BB3-83B0-DD73-4180-94728DA09DE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5F959A-1AE2-F713-6994-FCBECD4DBA74}"/>
              </a:ext>
            </a:extLst>
          </p:cNvPr>
          <p:cNvSpPr>
            <a:spLocks noGrp="1"/>
          </p:cNvSpPr>
          <p:nvPr>
            <p:ph type="body" idx="1"/>
          </p:nvPr>
        </p:nvSpPr>
        <p:spPr/>
        <p:txBody>
          <a:bodyPr/>
          <a:lstStyle/>
          <a:p>
            <a:r>
              <a:rPr lang="en-US" sz="1200" b="0" i="0" kern="1200" dirty="0">
                <a:solidFill>
                  <a:schemeClr val="tx1"/>
                </a:solidFill>
                <a:effectLst/>
                <a:latin typeface="+mn-lt"/>
                <a:ea typeface="+mn-ea"/>
                <a:cs typeface="+mn-cs"/>
              </a:rPr>
              <a:t>The Greeks and Romans were polytheistic (worshiping many gods) and </a:t>
            </a:r>
            <a:r>
              <a:rPr lang="en-US" sz="1200" b="0" i="0" kern="1200" dirty="0" err="1">
                <a:solidFill>
                  <a:schemeClr val="tx1"/>
                </a:solidFill>
                <a:effectLst/>
                <a:latin typeface="+mn-lt"/>
                <a:ea typeface="+mn-ea"/>
                <a:cs typeface="+mn-cs"/>
              </a:rPr>
              <a:t>polydemonistic</a:t>
            </a:r>
            <a:r>
              <a:rPr lang="en-US" sz="1200" b="0" i="0" kern="1200" dirty="0">
                <a:solidFill>
                  <a:schemeClr val="tx1"/>
                </a:solidFill>
                <a:effectLst/>
                <a:latin typeface="+mn-lt"/>
                <a:ea typeface="+mn-ea"/>
                <a:cs typeface="+mn-cs"/>
              </a:rPr>
              <a:t> (believing in many evil spirits). They believed that </a:t>
            </a:r>
            <a:r>
              <a:rPr lang="en-US" sz="1200" b="1" i="0" kern="1200" dirty="0">
                <a:solidFill>
                  <a:schemeClr val="tx1"/>
                </a:solidFill>
                <a:effectLst/>
                <a:latin typeface="+mn-lt"/>
                <a:ea typeface="+mn-ea"/>
                <a:cs typeface="+mn-cs"/>
              </a:rPr>
              <a:t>evil spirits </a:t>
            </a:r>
            <a:r>
              <a:rPr lang="en-US" sz="1200" b="0" i="0" kern="1200" dirty="0">
                <a:solidFill>
                  <a:schemeClr val="tx1"/>
                </a:solidFill>
                <a:effectLst/>
                <a:latin typeface="+mn-lt"/>
                <a:ea typeface="+mn-ea"/>
                <a:cs typeface="+mn-cs"/>
              </a:rPr>
              <a:t>would try to </a:t>
            </a:r>
            <a:r>
              <a:rPr lang="en-US" sz="1200" b="1" i="0" kern="1200" dirty="0">
                <a:solidFill>
                  <a:schemeClr val="tx1"/>
                </a:solidFill>
                <a:effectLst/>
                <a:latin typeface="+mn-lt"/>
                <a:ea typeface="+mn-ea"/>
                <a:cs typeface="+mn-cs"/>
              </a:rPr>
              <a:t>invade human beings </a:t>
            </a:r>
            <a:r>
              <a:rPr lang="en-US" sz="1200" b="0" i="0" kern="1200" dirty="0">
                <a:solidFill>
                  <a:schemeClr val="tx1"/>
                </a:solidFill>
                <a:effectLst/>
                <a:latin typeface="+mn-lt"/>
                <a:ea typeface="+mn-ea"/>
                <a:cs typeface="+mn-cs"/>
              </a:rPr>
              <a:t>by </a:t>
            </a:r>
            <a:r>
              <a:rPr lang="en-US" sz="1200" b="1" i="0" kern="1200" dirty="0">
                <a:solidFill>
                  <a:schemeClr val="tx1"/>
                </a:solidFill>
                <a:effectLst/>
                <a:latin typeface="+mn-lt"/>
                <a:ea typeface="+mn-ea"/>
                <a:cs typeface="+mn-cs"/>
              </a:rPr>
              <a:t>attaching themselves to food </a:t>
            </a:r>
            <a:r>
              <a:rPr lang="en-US" sz="1200" b="0" i="0" kern="1200" dirty="0">
                <a:solidFill>
                  <a:schemeClr val="tx1"/>
                </a:solidFill>
                <a:effectLst/>
                <a:latin typeface="+mn-lt"/>
                <a:ea typeface="+mn-ea"/>
                <a:cs typeface="+mn-cs"/>
              </a:rPr>
              <a:t>before it was eaten, and that the </a:t>
            </a:r>
            <a:r>
              <a:rPr lang="en-US" sz="1200" b="1" i="0" kern="1200" dirty="0">
                <a:solidFill>
                  <a:schemeClr val="tx1"/>
                </a:solidFill>
                <a:effectLst/>
                <a:latin typeface="+mn-lt"/>
                <a:ea typeface="+mn-ea"/>
                <a:cs typeface="+mn-cs"/>
              </a:rPr>
              <a:t>spirits could be removed</a:t>
            </a:r>
            <a:r>
              <a:rPr lang="en-US" sz="1200" b="0" i="0" kern="1200" dirty="0">
                <a:solidFill>
                  <a:schemeClr val="tx1"/>
                </a:solidFill>
                <a:effectLst/>
                <a:latin typeface="+mn-lt"/>
                <a:ea typeface="+mn-ea"/>
                <a:cs typeface="+mn-cs"/>
              </a:rPr>
              <a:t> only by the food’s being </a:t>
            </a:r>
            <a:r>
              <a:rPr lang="en-US" sz="1200" b="1" i="0" kern="1200" dirty="0">
                <a:solidFill>
                  <a:schemeClr val="tx1"/>
                </a:solidFill>
                <a:effectLst/>
                <a:latin typeface="+mn-lt"/>
                <a:ea typeface="+mn-ea"/>
                <a:cs typeface="+mn-cs"/>
              </a:rPr>
              <a:t>sacrificed</a:t>
            </a:r>
            <a:r>
              <a:rPr lang="en-US" sz="1200" b="0" i="0" kern="1200" dirty="0">
                <a:solidFill>
                  <a:schemeClr val="tx1"/>
                </a:solidFill>
                <a:effectLst/>
                <a:latin typeface="+mn-lt"/>
                <a:ea typeface="+mn-ea"/>
                <a:cs typeface="+mn-cs"/>
              </a:rPr>
              <a:t> to a god. </a:t>
            </a:r>
          </a:p>
          <a:p>
            <a:r>
              <a:rPr lang="en-US" sz="1200" b="0" i="0" kern="1200" dirty="0">
                <a:solidFill>
                  <a:schemeClr val="tx1"/>
                </a:solidFill>
                <a:effectLst/>
                <a:latin typeface="+mn-lt"/>
                <a:ea typeface="+mn-ea"/>
                <a:cs typeface="+mn-cs"/>
              </a:rPr>
              <a:t>The sacrifice was meant not only to </a:t>
            </a:r>
            <a:r>
              <a:rPr lang="en-US" sz="1200" b="1" i="0" kern="1200" dirty="0">
                <a:solidFill>
                  <a:schemeClr val="tx1"/>
                </a:solidFill>
                <a:effectLst/>
                <a:latin typeface="+mn-lt"/>
                <a:ea typeface="+mn-ea"/>
                <a:cs typeface="+mn-cs"/>
              </a:rPr>
              <a:t>gain favor </a:t>
            </a:r>
            <a:r>
              <a:rPr lang="en-US" sz="1200" b="0" i="0" kern="1200" dirty="0">
                <a:solidFill>
                  <a:schemeClr val="tx1"/>
                </a:solidFill>
                <a:effectLst/>
                <a:latin typeface="+mn-lt"/>
                <a:ea typeface="+mn-ea"/>
                <a:cs typeface="+mn-cs"/>
              </a:rPr>
              <a:t>with the god, but also to </a:t>
            </a:r>
            <a:r>
              <a:rPr lang="en-US" sz="1200" b="1" i="0" kern="1200" dirty="0">
                <a:solidFill>
                  <a:schemeClr val="tx1"/>
                </a:solidFill>
                <a:effectLst/>
                <a:latin typeface="+mn-lt"/>
                <a:ea typeface="+mn-ea"/>
                <a:cs typeface="+mn-cs"/>
              </a:rPr>
              <a:t>cleanse the meat </a:t>
            </a:r>
            <a:r>
              <a:rPr lang="en-US" sz="1200" b="0" i="0" kern="1200" dirty="0">
                <a:solidFill>
                  <a:schemeClr val="tx1"/>
                </a:solidFill>
                <a:effectLst/>
                <a:latin typeface="+mn-lt"/>
                <a:ea typeface="+mn-ea"/>
                <a:cs typeface="+mn-cs"/>
              </a:rPr>
              <a:t>from demonic contamination. Such decontaminated meat was offered to the gods as a sacrifice. That which was not burned on the altar was served at wicked pagan feasts. What was </a:t>
            </a:r>
            <a:r>
              <a:rPr lang="en-US" sz="1200" b="1" i="0" kern="1200" dirty="0">
                <a:solidFill>
                  <a:schemeClr val="tx1"/>
                </a:solidFill>
                <a:effectLst/>
                <a:latin typeface="+mn-lt"/>
                <a:ea typeface="+mn-ea"/>
                <a:cs typeface="+mn-cs"/>
              </a:rPr>
              <a:t>left was sold in the market</a:t>
            </a:r>
            <a:r>
              <a:rPr lang="en-US" sz="1200" b="0" i="0" kern="1200" dirty="0">
                <a:solidFill>
                  <a:schemeClr val="tx1"/>
                </a:solidFill>
                <a:effectLst/>
                <a:latin typeface="+mn-lt"/>
                <a:ea typeface="+mn-ea"/>
                <a:cs typeface="+mn-cs"/>
              </a:rPr>
              <a:t>. (The ESV MacArthur Study Bible (Kindle Locations 291398-291402). Crossway. Kindle Edition. </a:t>
            </a:r>
          </a:p>
        </p:txBody>
      </p:sp>
      <p:sp>
        <p:nvSpPr>
          <p:cNvPr id="4" name="Slide Number Placeholder 3">
            <a:extLst>
              <a:ext uri="{FF2B5EF4-FFF2-40B4-BE49-F238E27FC236}">
                <a16:creationId xmlns:a16="http://schemas.microsoft.com/office/drawing/2014/main" id="{E8DE7A3D-4323-9CB2-953E-A39A6E698B79}"/>
              </a:ext>
            </a:extLst>
          </p:cNvPr>
          <p:cNvSpPr>
            <a:spLocks noGrp="1"/>
          </p:cNvSpPr>
          <p:nvPr>
            <p:ph type="sldNum" sz="quarter" idx="5"/>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9993555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D10776-5673-15AD-4002-9E796C8E999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9F8F697-E8E4-3F10-CE8A-6E6A0EB84D3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E20BE8B-D34B-8E29-0DDB-7285EE05CCAC}"/>
              </a:ext>
            </a:extLst>
          </p:cNvPr>
          <p:cNvSpPr>
            <a:spLocks noGrp="1"/>
          </p:cNvSpPr>
          <p:nvPr>
            <p:ph type="body" idx="1"/>
          </p:nvPr>
        </p:nvSpPr>
        <p:spPr/>
        <p:txBody>
          <a:bodyPr/>
          <a:lstStyle/>
          <a:p>
            <a:r>
              <a:rPr lang="en-US" dirty="0"/>
              <a:t>For instance, regarding religious rules, </a:t>
            </a:r>
            <a:r>
              <a:rPr lang="en-US" sz="1200" b="0" i="0" kern="1200" dirty="0">
                <a:solidFill>
                  <a:schemeClr val="tx1"/>
                </a:solidFill>
                <a:effectLst/>
                <a:latin typeface="+mn-lt"/>
                <a:ea typeface="+mn-ea"/>
                <a:cs typeface="+mn-cs"/>
              </a:rPr>
              <a:t>Monks and nuns in Theravada Buddhism have 227 rules for monks and 311 for nuns. </a:t>
            </a:r>
          </a:p>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6DAEFF86-67A9-D944-4324-EDBA7AB92AD6}"/>
              </a:ext>
            </a:extLst>
          </p:cNvPr>
          <p:cNvSpPr>
            <a:spLocks noGrp="1"/>
          </p:cNvSpPr>
          <p:nvPr>
            <p:ph type="sldNum" sz="quarter" idx="5"/>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41736131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D7653D-084B-3651-95E2-1E3696F16C5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430883E-1ECC-1566-D7D3-3087F30CAD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2CF844-DD7A-9539-3BE4-F952540051A2}"/>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C46D7325-C562-41A7-0604-1F5CD93B9A22}"/>
              </a:ext>
            </a:extLst>
          </p:cNvPr>
          <p:cNvSpPr>
            <a:spLocks noGrp="1"/>
          </p:cNvSpPr>
          <p:nvPr>
            <p:ph type="sldNum" sz="quarter" idx="5"/>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16614129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8DF7EAD-4C60-51B1-51C5-FECB8AC176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69C28DC-1EBB-994C-140E-F3E5034BE61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EBCFAE-20DC-F01F-83EC-914A3328F0F4}"/>
              </a:ext>
            </a:extLst>
          </p:cNvPr>
          <p:cNvSpPr>
            <a:spLocks noGrp="1"/>
          </p:cNvSpPr>
          <p:nvPr>
            <p:ph type="body" idx="1"/>
          </p:nvPr>
        </p:nvSpPr>
        <p:spPr/>
        <p:txBody>
          <a:bodyPr/>
          <a:lstStyle/>
          <a:p>
            <a:r>
              <a:rPr lang="en-US" sz="1200" kern="1200" dirty="0">
                <a:solidFill>
                  <a:schemeClr val="tx1"/>
                </a:solidFill>
                <a:effectLst/>
                <a:latin typeface="+mn-lt"/>
                <a:ea typeface="+mn-ea"/>
                <a:cs typeface="+mn-cs"/>
              </a:rPr>
              <a:t>The </a:t>
            </a:r>
            <a:r>
              <a:rPr lang="en-US" sz="1200" b="1" kern="1200" dirty="0">
                <a:solidFill>
                  <a:schemeClr val="tx1"/>
                </a:solidFill>
                <a:effectLst/>
                <a:latin typeface="+mn-lt"/>
                <a:ea typeface="+mn-ea"/>
                <a:cs typeface="+mn-cs"/>
              </a:rPr>
              <a:t>word for neighbor means “near.” </a:t>
            </a:r>
            <a:r>
              <a:rPr lang="en-US" sz="1200" kern="1200" dirty="0">
                <a:solidFill>
                  <a:schemeClr val="tx1"/>
                </a:solidFill>
                <a:effectLst/>
                <a:latin typeface="+mn-lt"/>
                <a:ea typeface="+mn-ea"/>
                <a:cs typeface="+mn-cs"/>
              </a:rPr>
              <a:t>In other words, Jesus is saying we are to love those we encounter every day… </a:t>
            </a:r>
            <a:r>
              <a:rPr lang="en-US" sz="1200" b="1" kern="1200" dirty="0">
                <a:solidFill>
                  <a:schemeClr val="tx1"/>
                </a:solidFill>
                <a:effectLst/>
                <a:latin typeface="+mn-lt"/>
                <a:ea typeface="+mn-ea"/>
                <a:cs typeface="+mn-cs"/>
              </a:rPr>
              <a:t>not on devices</a:t>
            </a:r>
            <a:r>
              <a:rPr lang="en-US" sz="1200" kern="1200" dirty="0">
                <a:solidFill>
                  <a:schemeClr val="tx1"/>
                </a:solidFill>
                <a:effectLst/>
                <a:latin typeface="+mn-lt"/>
                <a:ea typeface="+mn-ea"/>
                <a:cs typeface="+mn-cs"/>
              </a:rPr>
              <a:t>, but </a:t>
            </a:r>
            <a:r>
              <a:rPr lang="en-US" sz="1200" b="1" kern="1200" dirty="0">
                <a:solidFill>
                  <a:schemeClr val="tx1"/>
                </a:solidFill>
                <a:effectLst/>
                <a:latin typeface="+mn-lt"/>
                <a:ea typeface="+mn-ea"/>
                <a:cs typeface="+mn-cs"/>
              </a:rPr>
              <a:t>in person</a:t>
            </a:r>
            <a:r>
              <a:rPr lang="en-US" sz="1200" kern="1200" dirty="0">
                <a:solidFill>
                  <a:schemeClr val="tx1"/>
                </a:solidFill>
                <a:effectLst/>
                <a:latin typeface="+mn-lt"/>
                <a:ea typeface="+mn-ea"/>
                <a:cs typeface="+mn-cs"/>
              </a:rPr>
              <a:t>. This would include family members, coworkers, classmates, fellow church members, and the countless people we cross paths with daily. We are to love them unconditionally </a:t>
            </a:r>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D8A7042E-2776-AF53-D51E-5ABED71C2D46}"/>
              </a:ext>
            </a:extLst>
          </p:cNvPr>
          <p:cNvSpPr>
            <a:spLocks noGrp="1"/>
          </p:cNvSpPr>
          <p:nvPr>
            <p:ph type="sldNum" sz="quarter" idx="5"/>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1290131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A0F7B5-69C9-AE80-C7CF-3CBC003F2B2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5CA5C3A-2AE6-6F90-F992-A4D72F74473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D67229-0748-B166-E27E-6701179A17C3}"/>
              </a:ext>
            </a:extLst>
          </p:cNvPr>
          <p:cNvSpPr>
            <a:spLocks noGrp="1"/>
          </p:cNvSpPr>
          <p:nvPr>
            <p:ph type="body" idx="1"/>
          </p:nvPr>
        </p:nvSpPr>
        <p:spPr/>
        <p:txBody>
          <a:bodyPr/>
          <a:lstStyle/>
          <a:p>
            <a:endParaRPr lang="en-US" sz="1200" b="0" i="0" kern="1200" dirty="0">
              <a:solidFill>
                <a:schemeClr val="tx1"/>
              </a:solidFill>
              <a:effectLst/>
              <a:latin typeface="+mn-lt"/>
              <a:ea typeface="+mn-ea"/>
              <a:cs typeface="+mn-cs"/>
            </a:endParaRPr>
          </a:p>
        </p:txBody>
      </p:sp>
      <p:sp>
        <p:nvSpPr>
          <p:cNvPr id="4" name="Slide Number Placeholder 3">
            <a:extLst>
              <a:ext uri="{FF2B5EF4-FFF2-40B4-BE49-F238E27FC236}">
                <a16:creationId xmlns:a16="http://schemas.microsoft.com/office/drawing/2014/main" id="{76A50FE6-EB83-9730-962F-5293B9ECA84D}"/>
              </a:ext>
            </a:extLst>
          </p:cNvPr>
          <p:cNvSpPr>
            <a:spLocks noGrp="1"/>
          </p:cNvSpPr>
          <p:nvPr>
            <p:ph type="sldNum" sz="quarter" idx="5"/>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25374811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40156960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12/5/2025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799"/>
            <a:ext cx="6569110" cy="1692399"/>
          </a:xfrm>
        </p:spPr>
        <p:txBody>
          <a:bodyPr>
            <a:normAutofit/>
          </a:bodyPr>
          <a:lstStyle/>
          <a:p>
            <a:r>
              <a:rPr lang="en-US" sz="6600" b="1" u="sng" dirty="0"/>
              <a:t>Romans 14</a:t>
            </a:r>
          </a:p>
        </p:txBody>
      </p:sp>
      <p:sp>
        <p:nvSpPr>
          <p:cNvPr id="3" name="Subtitle 2"/>
          <p:cNvSpPr>
            <a:spLocks noGrp="1"/>
          </p:cNvSpPr>
          <p:nvPr>
            <p:ph type="subTitle" idx="1"/>
          </p:nvPr>
        </p:nvSpPr>
        <p:spPr>
          <a:xfrm>
            <a:off x="431515" y="3602038"/>
            <a:ext cx="8486454" cy="1655762"/>
          </a:xfrm>
        </p:spPr>
        <p:txBody>
          <a:bodyPr>
            <a:normAutofit/>
          </a:bodyPr>
          <a:lstStyle/>
          <a:p>
            <a:r>
              <a:rPr lang="en-US" sz="4000" dirty="0">
                <a:solidFill>
                  <a:schemeClr val="tx1">
                    <a:lumMod val="50000"/>
                    <a:lumOff val="50000"/>
                  </a:schemeClr>
                </a:solidFill>
              </a:rPr>
              <a:t>Unity and Freedom in Christ</a:t>
            </a:r>
          </a:p>
        </p:txBody>
      </p:sp>
    </p:spTree>
    <p:extLst>
      <p:ext uri="{BB962C8B-B14F-4D97-AF65-F5344CB8AC3E}">
        <p14:creationId xmlns:p14="http://schemas.microsoft.com/office/powerpoint/2010/main" val="1262474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BBF2F2-ADD2-9785-4305-53D005D84F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F98B59-2274-B3E8-8FBF-14AEA57E52A1}"/>
              </a:ext>
            </a:extLst>
          </p:cNvPr>
          <p:cNvSpPr>
            <a:spLocks noGrp="1"/>
          </p:cNvSpPr>
          <p:nvPr>
            <p:ph type="title"/>
          </p:nvPr>
        </p:nvSpPr>
        <p:spPr>
          <a:xfrm>
            <a:off x="628650" y="118629"/>
            <a:ext cx="7886700" cy="763960"/>
          </a:xfrm>
        </p:spPr>
        <p:txBody>
          <a:bodyPr>
            <a:normAutofit/>
          </a:bodyPr>
          <a:lstStyle/>
          <a:p>
            <a:pPr algn="ctr"/>
            <a:r>
              <a:rPr lang="en-US" b="1" u="sng" dirty="0"/>
              <a:t>The Roman Church</a:t>
            </a:r>
          </a:p>
        </p:txBody>
      </p:sp>
      <p:sp>
        <p:nvSpPr>
          <p:cNvPr id="7" name="Content Placeholder 6">
            <a:extLst>
              <a:ext uri="{FF2B5EF4-FFF2-40B4-BE49-F238E27FC236}">
                <a16:creationId xmlns:a16="http://schemas.microsoft.com/office/drawing/2014/main" id="{77CD16A3-5AD3-F427-2F68-A1FB31B35A02}"/>
              </a:ext>
            </a:extLst>
          </p:cNvPr>
          <p:cNvSpPr>
            <a:spLocks noGrp="1"/>
          </p:cNvSpPr>
          <p:nvPr>
            <p:ph idx="1"/>
          </p:nvPr>
        </p:nvSpPr>
        <p:spPr>
          <a:xfrm>
            <a:off x="425487" y="1072443"/>
            <a:ext cx="8267410" cy="5617723"/>
          </a:xfrm>
        </p:spPr>
        <p:txBody>
          <a:bodyPr>
            <a:normAutofit/>
          </a:bodyPr>
          <a:lstStyle/>
          <a:p>
            <a:pPr>
              <a:spcBef>
                <a:spcPts val="0"/>
              </a:spcBef>
              <a:spcAft>
                <a:spcPts val="1800"/>
              </a:spcAft>
            </a:pPr>
            <a:r>
              <a:rPr lang="en-US" dirty="0"/>
              <a:t>The early Roman church included many different kinds of people from different backgrounds:</a:t>
            </a:r>
          </a:p>
          <a:p>
            <a:pPr lvl="1">
              <a:spcBef>
                <a:spcPts val="0"/>
              </a:spcBef>
              <a:spcAft>
                <a:spcPts val="1800"/>
              </a:spcAft>
            </a:pPr>
            <a:r>
              <a:rPr lang="en-US" dirty="0"/>
              <a:t>Recent Jewish converts with Hebrew traditions</a:t>
            </a:r>
          </a:p>
          <a:p>
            <a:pPr lvl="1">
              <a:spcBef>
                <a:spcPts val="0"/>
              </a:spcBef>
              <a:spcAft>
                <a:spcPts val="1800"/>
              </a:spcAft>
            </a:pPr>
            <a:r>
              <a:rPr lang="en-US" dirty="0"/>
              <a:t>New Gentile converts from idolatrous, pagan backgrounds</a:t>
            </a:r>
          </a:p>
          <a:p>
            <a:pPr lvl="1">
              <a:spcBef>
                <a:spcPts val="0"/>
              </a:spcBef>
              <a:spcAft>
                <a:spcPts val="1800"/>
              </a:spcAft>
            </a:pPr>
            <a:r>
              <a:rPr lang="en-US" dirty="0"/>
              <a:t>Mature believers from both groups</a:t>
            </a:r>
          </a:p>
          <a:p>
            <a:pPr>
              <a:spcBef>
                <a:spcPts val="0"/>
              </a:spcBef>
              <a:spcAft>
                <a:spcPts val="1800"/>
              </a:spcAft>
            </a:pPr>
            <a:r>
              <a:rPr lang="en-US" dirty="0"/>
              <a:t>Also, remember that some areas of Scripture are very clear (“black and white”), while others are not so clearly stated (“grey”).  </a:t>
            </a:r>
          </a:p>
          <a:p>
            <a:pPr>
              <a:spcBef>
                <a:spcPts val="0"/>
              </a:spcBef>
              <a:spcAft>
                <a:spcPts val="1800"/>
              </a:spcAft>
            </a:pPr>
            <a:r>
              <a:rPr lang="en-US" dirty="0"/>
              <a:t>In these “grey” areas, we study and pray, seek wisdom from God, and follow the direction of our God-given conscience (“</a:t>
            </a:r>
            <a:r>
              <a:rPr lang="en-US" b="1" dirty="0"/>
              <a:t>convictions</a:t>
            </a:r>
            <a:r>
              <a:rPr lang="en-US" dirty="0"/>
              <a:t>”).</a:t>
            </a:r>
          </a:p>
          <a:p>
            <a:pPr>
              <a:spcBef>
                <a:spcPts val="0"/>
              </a:spcBef>
              <a:spcAft>
                <a:spcPts val="1800"/>
              </a:spcAft>
            </a:pPr>
            <a:endParaRPr lang="en-US" dirty="0"/>
          </a:p>
        </p:txBody>
      </p:sp>
    </p:spTree>
    <p:extLst>
      <p:ext uri="{BB962C8B-B14F-4D97-AF65-F5344CB8AC3E}">
        <p14:creationId xmlns:p14="http://schemas.microsoft.com/office/powerpoint/2010/main" val="22299570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04B98C-A1ED-A338-708A-BBA540B654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27013D-B2D0-D9C0-936D-ABD47AC09A93}"/>
              </a:ext>
            </a:extLst>
          </p:cNvPr>
          <p:cNvSpPr>
            <a:spLocks noGrp="1"/>
          </p:cNvSpPr>
          <p:nvPr>
            <p:ph type="title"/>
          </p:nvPr>
        </p:nvSpPr>
        <p:spPr>
          <a:xfrm>
            <a:off x="628650" y="118629"/>
            <a:ext cx="7886700" cy="763960"/>
          </a:xfrm>
        </p:spPr>
        <p:txBody>
          <a:bodyPr>
            <a:normAutofit/>
          </a:bodyPr>
          <a:lstStyle/>
          <a:p>
            <a:pPr algn="ctr"/>
            <a:r>
              <a:rPr lang="en-US" b="1" u="sng" dirty="0"/>
              <a:t>Accepting Diversity in the Church</a:t>
            </a:r>
          </a:p>
        </p:txBody>
      </p:sp>
      <p:sp>
        <p:nvSpPr>
          <p:cNvPr id="7" name="Content Placeholder 6">
            <a:extLst>
              <a:ext uri="{FF2B5EF4-FFF2-40B4-BE49-F238E27FC236}">
                <a16:creationId xmlns:a16="http://schemas.microsoft.com/office/drawing/2014/main" id="{6FE147DB-8A8C-007F-191D-69F592A414FB}"/>
              </a:ext>
            </a:extLst>
          </p:cNvPr>
          <p:cNvSpPr>
            <a:spLocks noGrp="1"/>
          </p:cNvSpPr>
          <p:nvPr>
            <p:ph idx="1"/>
          </p:nvPr>
        </p:nvSpPr>
        <p:spPr>
          <a:xfrm>
            <a:off x="71918" y="1072443"/>
            <a:ext cx="8969337" cy="5617723"/>
          </a:xfrm>
        </p:spPr>
        <p:txBody>
          <a:bodyPr>
            <a:normAutofit/>
          </a:bodyPr>
          <a:lstStyle/>
          <a:p>
            <a:pPr>
              <a:spcBef>
                <a:spcPts val="0"/>
              </a:spcBef>
              <a:spcAft>
                <a:spcPts val="1800"/>
              </a:spcAft>
            </a:pPr>
            <a:r>
              <a:rPr lang="en-US" b="1" dirty="0"/>
              <a:t>14:1</a:t>
            </a:r>
            <a:r>
              <a:rPr lang="en-US" dirty="0"/>
              <a:t>  “</a:t>
            </a:r>
            <a:r>
              <a:rPr lang="en-US" b="1" dirty="0"/>
              <a:t>weak in faith</a:t>
            </a:r>
            <a:r>
              <a:rPr lang="en-US" dirty="0"/>
              <a:t>” – New Jewish believers who were still holding on to Jewish rituals or Gentile believers strongly sensitive to their pagan past. </a:t>
            </a:r>
          </a:p>
          <a:p>
            <a:pPr>
              <a:spcBef>
                <a:spcPts val="0"/>
              </a:spcBef>
              <a:spcAft>
                <a:spcPts val="1800"/>
              </a:spcAft>
            </a:pPr>
            <a:r>
              <a:rPr lang="en-US" b="1" dirty="0"/>
              <a:t>Galatians 5:1,13 </a:t>
            </a:r>
            <a:r>
              <a:rPr lang="en-US" dirty="0"/>
              <a:t>– Mature believers find </a:t>
            </a:r>
            <a:r>
              <a:rPr lang="en-US" b="1" dirty="0"/>
              <a:t>freedom</a:t>
            </a:r>
            <a:r>
              <a:rPr lang="en-US" dirty="0"/>
              <a:t> in Christ.</a:t>
            </a:r>
          </a:p>
          <a:p>
            <a:pPr>
              <a:spcBef>
                <a:spcPts val="0"/>
              </a:spcBef>
              <a:spcAft>
                <a:spcPts val="1800"/>
              </a:spcAft>
            </a:pPr>
            <a:r>
              <a:rPr lang="en-US" b="1" dirty="0"/>
              <a:t>14:2</a:t>
            </a:r>
            <a:r>
              <a:rPr lang="en-US" dirty="0"/>
              <a:t>  Rules about food are no longer a part of Christianity (</a:t>
            </a:r>
            <a:r>
              <a:rPr lang="en-US" b="1" dirty="0"/>
              <a:t>Mark 7:14-19</a:t>
            </a:r>
            <a:r>
              <a:rPr lang="en-US" dirty="0"/>
              <a:t>). While mature believers ate inexpensive meat in the market, new believers avoided it in case it had been offered to idols (</a:t>
            </a:r>
            <a:r>
              <a:rPr lang="en-US" b="1" dirty="0"/>
              <a:t>1 Corinthians 8:1-4</a:t>
            </a:r>
            <a:r>
              <a:rPr lang="en-US" dirty="0"/>
              <a:t>).</a:t>
            </a:r>
          </a:p>
          <a:p>
            <a:pPr>
              <a:spcBef>
                <a:spcPts val="0"/>
              </a:spcBef>
              <a:spcAft>
                <a:spcPts val="1800"/>
              </a:spcAft>
            </a:pPr>
            <a:r>
              <a:rPr lang="en-US" b="1" dirty="0"/>
              <a:t>14:3</a:t>
            </a:r>
            <a:r>
              <a:rPr lang="en-US" dirty="0"/>
              <a:t>  Do not judge the “personal convictions” of others.</a:t>
            </a:r>
          </a:p>
          <a:p>
            <a:pPr>
              <a:spcBef>
                <a:spcPts val="0"/>
              </a:spcBef>
              <a:spcAft>
                <a:spcPts val="1800"/>
              </a:spcAft>
            </a:pPr>
            <a:r>
              <a:rPr lang="en-US" b="1" dirty="0"/>
              <a:t>14:4</a:t>
            </a:r>
            <a:r>
              <a:rPr lang="en-US" dirty="0"/>
              <a:t>  Remember this verse!  When you are tempted to judge another Christian’s behavior, remember that Jesus is his master (and yours).</a:t>
            </a:r>
          </a:p>
        </p:txBody>
      </p:sp>
    </p:spTree>
    <p:extLst>
      <p:ext uri="{BB962C8B-B14F-4D97-AF65-F5344CB8AC3E}">
        <p14:creationId xmlns:p14="http://schemas.microsoft.com/office/powerpoint/2010/main" val="29263727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29BA61-39B0-16EF-4D20-99B4A443DC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25CD23-796B-43CD-2D63-68DA98AF82E9}"/>
              </a:ext>
            </a:extLst>
          </p:cNvPr>
          <p:cNvSpPr>
            <a:spLocks noGrp="1"/>
          </p:cNvSpPr>
          <p:nvPr>
            <p:ph type="title"/>
          </p:nvPr>
        </p:nvSpPr>
        <p:spPr>
          <a:xfrm>
            <a:off x="123288" y="118629"/>
            <a:ext cx="8392062" cy="763960"/>
          </a:xfrm>
        </p:spPr>
        <p:txBody>
          <a:bodyPr>
            <a:normAutofit/>
          </a:bodyPr>
          <a:lstStyle/>
          <a:p>
            <a:pPr algn="ctr"/>
            <a:r>
              <a:rPr lang="en-US" b="1" u="sng" dirty="0"/>
              <a:t>Following God’s Leadership</a:t>
            </a:r>
          </a:p>
        </p:txBody>
      </p:sp>
      <p:sp>
        <p:nvSpPr>
          <p:cNvPr id="7" name="Content Placeholder 6">
            <a:extLst>
              <a:ext uri="{FF2B5EF4-FFF2-40B4-BE49-F238E27FC236}">
                <a16:creationId xmlns:a16="http://schemas.microsoft.com/office/drawing/2014/main" id="{18B40B71-C29C-4F71-EEBC-8AEC7D603DA6}"/>
              </a:ext>
            </a:extLst>
          </p:cNvPr>
          <p:cNvSpPr>
            <a:spLocks noGrp="1"/>
          </p:cNvSpPr>
          <p:nvPr>
            <p:ph idx="1"/>
          </p:nvPr>
        </p:nvSpPr>
        <p:spPr>
          <a:xfrm>
            <a:off x="123288" y="1072443"/>
            <a:ext cx="8907695" cy="5617723"/>
          </a:xfrm>
        </p:spPr>
        <p:txBody>
          <a:bodyPr>
            <a:normAutofit lnSpcReduction="10000"/>
          </a:bodyPr>
          <a:lstStyle/>
          <a:p>
            <a:pPr>
              <a:spcBef>
                <a:spcPts val="0"/>
              </a:spcBef>
              <a:spcAft>
                <a:spcPts val="1800"/>
              </a:spcAft>
            </a:pPr>
            <a:r>
              <a:rPr lang="en-US" b="1" dirty="0"/>
              <a:t>14:5</a:t>
            </a:r>
            <a:r>
              <a:rPr lang="en-US" dirty="0"/>
              <a:t>  “</a:t>
            </a:r>
            <a:r>
              <a:rPr lang="en-US" b="1" dirty="0"/>
              <a:t>Esteems one day as better than another</a:t>
            </a:r>
            <a:r>
              <a:rPr lang="en-US" dirty="0"/>
              <a:t>” – weak Jewish believers still felt compelled to observe the Sabbath (Col 2:16-17; Gal 4:8-10). </a:t>
            </a:r>
          </a:p>
          <a:p>
            <a:pPr>
              <a:spcBef>
                <a:spcPts val="0"/>
              </a:spcBef>
              <a:spcAft>
                <a:spcPts val="1800"/>
              </a:spcAft>
            </a:pPr>
            <a:r>
              <a:rPr lang="en-US" dirty="0"/>
              <a:t>“</a:t>
            </a:r>
            <a:r>
              <a:rPr lang="en-US" b="1" dirty="0"/>
              <a:t>Each one should be fully convinced in his own mind</a:t>
            </a:r>
            <a:r>
              <a:rPr lang="en-US" dirty="0"/>
              <a:t>.” – When Scripture doesn’t give a clear command, follow your God-given conscience. Do not train yourself to ignore your conscience (or train others to do so).</a:t>
            </a:r>
          </a:p>
          <a:p>
            <a:pPr>
              <a:spcBef>
                <a:spcPts val="0"/>
              </a:spcBef>
              <a:spcAft>
                <a:spcPts val="1800"/>
              </a:spcAft>
            </a:pPr>
            <a:r>
              <a:rPr lang="en-US" b="1" dirty="0"/>
              <a:t>James 4:17  </a:t>
            </a:r>
            <a:r>
              <a:rPr lang="en-US" dirty="0"/>
              <a:t>“</a:t>
            </a:r>
            <a:r>
              <a:rPr lang="en-US" b="1" dirty="0"/>
              <a:t>for him it is sin</a:t>
            </a:r>
            <a:r>
              <a:rPr lang="en-US" dirty="0"/>
              <a:t>” – The Christian faith is based on a </a:t>
            </a:r>
            <a:r>
              <a:rPr lang="en-US" b="1" dirty="0"/>
              <a:t>relationship with God</a:t>
            </a:r>
            <a:r>
              <a:rPr lang="en-US" dirty="0"/>
              <a:t>, not an endless list of rules.</a:t>
            </a:r>
          </a:p>
          <a:p>
            <a:pPr>
              <a:spcBef>
                <a:spcPts val="0"/>
              </a:spcBef>
              <a:spcAft>
                <a:spcPts val="1800"/>
              </a:spcAft>
            </a:pPr>
            <a:r>
              <a:rPr lang="en-US" b="1" dirty="0"/>
              <a:t>14:6</a:t>
            </a:r>
            <a:r>
              <a:rPr lang="en-US" dirty="0"/>
              <a:t>  Our greatest desire should be to honor and give thanks to God.</a:t>
            </a:r>
          </a:p>
          <a:p>
            <a:pPr>
              <a:spcBef>
                <a:spcPts val="0"/>
              </a:spcBef>
              <a:spcAft>
                <a:spcPts val="1800"/>
              </a:spcAft>
            </a:pPr>
            <a:r>
              <a:rPr lang="en-US" b="1" dirty="0"/>
              <a:t>14:7-9</a:t>
            </a:r>
            <a:r>
              <a:rPr lang="en-US" dirty="0"/>
              <a:t>  As a Christian, my life is not my own.  In life and death, I belong to the Lord and He alone is my judge.</a:t>
            </a:r>
          </a:p>
        </p:txBody>
      </p:sp>
    </p:spTree>
    <p:extLst>
      <p:ext uri="{BB962C8B-B14F-4D97-AF65-F5344CB8AC3E}">
        <p14:creationId xmlns:p14="http://schemas.microsoft.com/office/powerpoint/2010/main" val="39049428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C07D53-72A5-19F8-93EE-020A06B589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F82CA42-91CB-B97A-D47B-473DA61166B1}"/>
              </a:ext>
            </a:extLst>
          </p:cNvPr>
          <p:cNvSpPr>
            <a:spLocks noGrp="1"/>
          </p:cNvSpPr>
          <p:nvPr>
            <p:ph type="title"/>
          </p:nvPr>
        </p:nvSpPr>
        <p:spPr>
          <a:xfrm>
            <a:off x="164385" y="118629"/>
            <a:ext cx="8835774" cy="763960"/>
          </a:xfrm>
        </p:spPr>
        <p:txBody>
          <a:bodyPr>
            <a:normAutofit/>
          </a:bodyPr>
          <a:lstStyle/>
          <a:p>
            <a:pPr algn="ctr"/>
            <a:r>
              <a:rPr lang="en-US" b="1" u="sng" dirty="0"/>
              <a:t>The Judge of All</a:t>
            </a:r>
          </a:p>
        </p:txBody>
      </p:sp>
      <p:sp>
        <p:nvSpPr>
          <p:cNvPr id="7" name="Content Placeholder 6">
            <a:extLst>
              <a:ext uri="{FF2B5EF4-FFF2-40B4-BE49-F238E27FC236}">
                <a16:creationId xmlns:a16="http://schemas.microsoft.com/office/drawing/2014/main" id="{56A7A27A-AA02-8F3C-5F85-35E8E7C9DDB0}"/>
              </a:ext>
            </a:extLst>
          </p:cNvPr>
          <p:cNvSpPr>
            <a:spLocks noGrp="1"/>
          </p:cNvSpPr>
          <p:nvPr>
            <p:ph idx="1"/>
          </p:nvPr>
        </p:nvSpPr>
        <p:spPr>
          <a:xfrm>
            <a:off x="452060" y="1072443"/>
            <a:ext cx="8209053" cy="5617723"/>
          </a:xfrm>
        </p:spPr>
        <p:txBody>
          <a:bodyPr>
            <a:normAutofit fontScale="92500" lnSpcReduction="20000"/>
          </a:bodyPr>
          <a:lstStyle/>
          <a:p>
            <a:pPr>
              <a:spcBef>
                <a:spcPts val="0"/>
              </a:spcBef>
              <a:spcAft>
                <a:spcPts val="1800"/>
              </a:spcAft>
            </a:pPr>
            <a:r>
              <a:rPr lang="en-US" sz="3200" b="1" dirty="0"/>
              <a:t>14:10-12</a:t>
            </a:r>
            <a:r>
              <a:rPr lang="en-US" sz="3200" dirty="0"/>
              <a:t>  We should not judge fellow believers in Christ – their Master will judge them based on His individual direction in their life.</a:t>
            </a:r>
          </a:p>
          <a:p>
            <a:pPr>
              <a:spcBef>
                <a:spcPts val="0"/>
              </a:spcBef>
              <a:spcAft>
                <a:spcPts val="1800"/>
              </a:spcAft>
            </a:pPr>
            <a:r>
              <a:rPr lang="en-US" sz="3200" u="sng" dirty="0"/>
              <a:t>Resist the temptation</a:t>
            </a:r>
            <a:r>
              <a:rPr lang="en-US" sz="3200" dirty="0"/>
              <a:t> to </a:t>
            </a:r>
            <a:r>
              <a:rPr lang="en-US" sz="3200" b="1" dirty="0"/>
              <a:t>compare with others</a:t>
            </a:r>
            <a:r>
              <a:rPr lang="en-US" sz="3200" dirty="0"/>
              <a:t>!  Remember: we have each been made uniquely by God for His purpose (Romans 9:20; 1 Corinthians 12:16-18)</a:t>
            </a:r>
          </a:p>
          <a:p>
            <a:pPr>
              <a:spcBef>
                <a:spcPts val="0"/>
              </a:spcBef>
              <a:spcAft>
                <a:spcPts val="1800"/>
              </a:spcAft>
            </a:pPr>
            <a:r>
              <a:rPr lang="en-US" sz="3200" b="1" dirty="0"/>
              <a:t>1 Corinthians 3:11-15  </a:t>
            </a:r>
            <a:r>
              <a:rPr lang="en-US" sz="3200" dirty="0"/>
              <a:t>This is not a judgment for our sin – </a:t>
            </a:r>
            <a:r>
              <a:rPr lang="en-US" sz="3200" b="1" dirty="0"/>
              <a:t>Jesus was already judged </a:t>
            </a:r>
            <a:r>
              <a:rPr lang="en-US" sz="3200" dirty="0"/>
              <a:t>for </a:t>
            </a:r>
            <a:r>
              <a:rPr lang="en-US" sz="3200" b="1" dirty="0"/>
              <a:t>all</a:t>
            </a:r>
            <a:r>
              <a:rPr lang="en-US" sz="3200" dirty="0"/>
              <a:t> of our sin (Col 2:13-14).</a:t>
            </a:r>
          </a:p>
          <a:p>
            <a:pPr>
              <a:spcBef>
                <a:spcPts val="0"/>
              </a:spcBef>
              <a:spcAft>
                <a:spcPts val="1800"/>
              </a:spcAft>
            </a:pPr>
            <a:r>
              <a:rPr lang="en-US" sz="3200" dirty="0"/>
              <a:t>We are encouraged to live for eternal things that bring glory to our Lord, not for the temporary things of this world (1 Corinthians 10:23,31).</a:t>
            </a:r>
          </a:p>
          <a:p>
            <a:pPr>
              <a:spcBef>
                <a:spcPts val="0"/>
              </a:spcBef>
              <a:spcAft>
                <a:spcPts val="1800"/>
              </a:spcAft>
            </a:pPr>
            <a:endParaRPr lang="en-US" sz="3200" dirty="0"/>
          </a:p>
        </p:txBody>
      </p:sp>
    </p:spTree>
    <p:extLst>
      <p:ext uri="{BB962C8B-B14F-4D97-AF65-F5344CB8AC3E}">
        <p14:creationId xmlns:p14="http://schemas.microsoft.com/office/powerpoint/2010/main" val="33399467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F30F76-108F-2042-A9E9-4AC4764F3A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567B24-AB23-E07B-7612-4AD5F22508EA}"/>
              </a:ext>
            </a:extLst>
          </p:cNvPr>
          <p:cNvSpPr>
            <a:spLocks noGrp="1"/>
          </p:cNvSpPr>
          <p:nvPr>
            <p:ph type="title"/>
          </p:nvPr>
        </p:nvSpPr>
        <p:spPr>
          <a:xfrm>
            <a:off x="628650" y="118629"/>
            <a:ext cx="7886700" cy="763960"/>
          </a:xfrm>
        </p:spPr>
        <p:txBody>
          <a:bodyPr>
            <a:normAutofit/>
          </a:bodyPr>
          <a:lstStyle/>
          <a:p>
            <a:pPr algn="ctr"/>
            <a:r>
              <a:rPr lang="en-US" b="1" u="sng" dirty="0"/>
              <a:t>Walking in Love</a:t>
            </a:r>
          </a:p>
        </p:txBody>
      </p:sp>
      <p:sp>
        <p:nvSpPr>
          <p:cNvPr id="7" name="Content Placeholder 6">
            <a:extLst>
              <a:ext uri="{FF2B5EF4-FFF2-40B4-BE49-F238E27FC236}">
                <a16:creationId xmlns:a16="http://schemas.microsoft.com/office/drawing/2014/main" id="{AB05107B-50EA-B024-F9E9-9324F3C5C1C1}"/>
              </a:ext>
            </a:extLst>
          </p:cNvPr>
          <p:cNvSpPr>
            <a:spLocks noGrp="1"/>
          </p:cNvSpPr>
          <p:nvPr>
            <p:ph idx="1"/>
          </p:nvPr>
        </p:nvSpPr>
        <p:spPr>
          <a:xfrm>
            <a:off x="133563" y="1072443"/>
            <a:ext cx="8835774" cy="5617723"/>
          </a:xfrm>
        </p:spPr>
        <p:txBody>
          <a:bodyPr>
            <a:normAutofit fontScale="92500"/>
          </a:bodyPr>
          <a:lstStyle/>
          <a:p>
            <a:pPr>
              <a:spcBef>
                <a:spcPts val="0"/>
              </a:spcBef>
              <a:spcAft>
                <a:spcPts val="1800"/>
              </a:spcAft>
            </a:pPr>
            <a:r>
              <a:rPr lang="en-US" b="1" dirty="0"/>
              <a:t>14:13</a:t>
            </a:r>
            <a:r>
              <a:rPr lang="en-US" dirty="0"/>
              <a:t>  We must not judge fellow believers, but instead, we should help them grow in faith.  Do not cause them to fall into sin (1 Corinthians 8:7-9).</a:t>
            </a:r>
          </a:p>
          <a:p>
            <a:pPr>
              <a:spcBef>
                <a:spcPts val="0"/>
              </a:spcBef>
              <a:spcAft>
                <a:spcPts val="1800"/>
              </a:spcAft>
            </a:pPr>
            <a:r>
              <a:rPr lang="en-US" b="1" dirty="0"/>
              <a:t>14:14</a:t>
            </a:r>
            <a:r>
              <a:rPr lang="en-US" dirty="0"/>
              <a:t>  If a believer is convinced that a certain behavior is sin, even if he is wrong, he should never do it.</a:t>
            </a:r>
          </a:p>
          <a:p>
            <a:pPr>
              <a:spcBef>
                <a:spcPts val="0"/>
              </a:spcBef>
              <a:spcAft>
                <a:spcPts val="1800"/>
              </a:spcAft>
            </a:pPr>
            <a:r>
              <a:rPr lang="en-US" b="1" dirty="0"/>
              <a:t>14:15-16</a:t>
            </a:r>
            <a:r>
              <a:rPr lang="en-US" dirty="0"/>
              <a:t>  </a:t>
            </a:r>
            <a:r>
              <a:rPr lang="en-US" b="1" dirty="0"/>
              <a:t>Maturity</a:t>
            </a:r>
            <a:r>
              <a:rPr lang="en-US" dirty="0"/>
              <a:t> is not only based on Scriptural knowledge, but it is </a:t>
            </a:r>
            <a:r>
              <a:rPr lang="en-US" b="1" dirty="0"/>
              <a:t>based on love </a:t>
            </a:r>
            <a:r>
              <a:rPr lang="en-US" dirty="0"/>
              <a:t>for fellow believers (1Cor 8:1). Be willing to give up your liberty for love.</a:t>
            </a:r>
          </a:p>
          <a:p>
            <a:pPr>
              <a:spcBef>
                <a:spcPts val="0"/>
              </a:spcBef>
              <a:spcAft>
                <a:spcPts val="1800"/>
              </a:spcAft>
            </a:pPr>
            <a:r>
              <a:rPr lang="en-US" b="1" dirty="0"/>
              <a:t>14:17 </a:t>
            </a:r>
            <a:r>
              <a:rPr lang="en-US" dirty="0"/>
              <a:t> Eating and drinking (and many traditions) are not that important.  </a:t>
            </a:r>
            <a:r>
              <a:rPr lang="en-US" b="1" dirty="0"/>
              <a:t>What matters most</a:t>
            </a:r>
            <a:r>
              <a:rPr lang="en-US" dirty="0"/>
              <a:t>?  Holy living, peaceful trust, and praise that flows from confidence in God.</a:t>
            </a:r>
          </a:p>
          <a:p>
            <a:pPr>
              <a:spcBef>
                <a:spcPts val="0"/>
              </a:spcBef>
              <a:spcAft>
                <a:spcPts val="1800"/>
              </a:spcAft>
            </a:pPr>
            <a:r>
              <a:rPr lang="en-US" b="1" dirty="0"/>
              <a:t>14:18-19</a:t>
            </a:r>
            <a:r>
              <a:rPr lang="en-US" dirty="0"/>
              <a:t>  Seek peace and growth of each believer!</a:t>
            </a:r>
          </a:p>
          <a:p>
            <a:pPr>
              <a:spcBef>
                <a:spcPts val="0"/>
              </a:spcBef>
              <a:spcAft>
                <a:spcPts val="1800"/>
              </a:spcAft>
            </a:pPr>
            <a:endParaRPr lang="en-US" dirty="0"/>
          </a:p>
        </p:txBody>
      </p:sp>
    </p:spTree>
    <p:extLst>
      <p:ext uri="{BB962C8B-B14F-4D97-AF65-F5344CB8AC3E}">
        <p14:creationId xmlns:p14="http://schemas.microsoft.com/office/powerpoint/2010/main" val="3849680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B9D884-238A-90C5-3B06-339083341F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BF491CA-524A-61AD-C79E-D489D872059B}"/>
              </a:ext>
            </a:extLst>
          </p:cNvPr>
          <p:cNvSpPr>
            <a:spLocks noGrp="1"/>
          </p:cNvSpPr>
          <p:nvPr>
            <p:ph type="title"/>
          </p:nvPr>
        </p:nvSpPr>
        <p:spPr>
          <a:xfrm>
            <a:off x="628650" y="118629"/>
            <a:ext cx="7886700" cy="763960"/>
          </a:xfrm>
        </p:spPr>
        <p:txBody>
          <a:bodyPr>
            <a:normAutofit/>
          </a:bodyPr>
          <a:lstStyle/>
          <a:p>
            <a:pPr algn="ctr"/>
            <a:r>
              <a:rPr lang="en-US" b="1" u="sng" dirty="0"/>
              <a:t>Walking by Faith</a:t>
            </a:r>
          </a:p>
        </p:txBody>
      </p:sp>
      <p:sp>
        <p:nvSpPr>
          <p:cNvPr id="7" name="Content Placeholder 6">
            <a:extLst>
              <a:ext uri="{FF2B5EF4-FFF2-40B4-BE49-F238E27FC236}">
                <a16:creationId xmlns:a16="http://schemas.microsoft.com/office/drawing/2014/main" id="{2E1EE78B-1899-4E4B-DD10-19734C37CBE6}"/>
              </a:ext>
            </a:extLst>
          </p:cNvPr>
          <p:cNvSpPr>
            <a:spLocks noGrp="1"/>
          </p:cNvSpPr>
          <p:nvPr>
            <p:ph idx="1"/>
          </p:nvPr>
        </p:nvSpPr>
        <p:spPr>
          <a:xfrm>
            <a:off x="133563" y="1072443"/>
            <a:ext cx="8835774" cy="5617723"/>
          </a:xfrm>
        </p:spPr>
        <p:txBody>
          <a:bodyPr>
            <a:normAutofit/>
          </a:bodyPr>
          <a:lstStyle/>
          <a:p>
            <a:pPr>
              <a:spcBef>
                <a:spcPts val="0"/>
              </a:spcBef>
              <a:spcAft>
                <a:spcPts val="1800"/>
              </a:spcAft>
            </a:pPr>
            <a:r>
              <a:rPr lang="en-US" b="1" dirty="0"/>
              <a:t>14:20-21</a:t>
            </a:r>
            <a:r>
              <a:rPr lang="en-US" dirty="0"/>
              <a:t>  If we use our God-given liberties carelessly and selfishly, we can offend a weaker brother.  Choose love.</a:t>
            </a:r>
          </a:p>
          <a:p>
            <a:pPr>
              <a:spcBef>
                <a:spcPts val="0"/>
              </a:spcBef>
              <a:spcAft>
                <a:spcPts val="1800"/>
              </a:spcAft>
            </a:pPr>
            <a:r>
              <a:rPr lang="en-US" b="1" dirty="0"/>
              <a:t>14:22</a:t>
            </a:r>
            <a:r>
              <a:rPr lang="en-US" dirty="0"/>
              <a:t>  As a mature believer, </a:t>
            </a:r>
            <a:r>
              <a:rPr lang="en-US" b="1" dirty="0"/>
              <a:t>understand your liberty</a:t>
            </a:r>
            <a:r>
              <a:rPr lang="en-US" dirty="0"/>
              <a:t>, enjoy it, and </a:t>
            </a:r>
            <a:r>
              <a:rPr lang="en-US" b="1" dirty="0"/>
              <a:t>keep it </a:t>
            </a:r>
            <a:r>
              <a:rPr lang="en-US" dirty="0"/>
              <a:t>between God and yourself.</a:t>
            </a:r>
          </a:p>
          <a:p>
            <a:pPr>
              <a:spcBef>
                <a:spcPts val="0"/>
              </a:spcBef>
              <a:spcAft>
                <a:spcPts val="1800"/>
              </a:spcAft>
            </a:pPr>
            <a:r>
              <a:rPr lang="en-US" b="1" dirty="0"/>
              <a:t>14:23</a:t>
            </a:r>
            <a:r>
              <a:rPr lang="en-US" dirty="0"/>
              <a:t>  If you are </a:t>
            </a:r>
            <a:r>
              <a:rPr lang="en-US" b="1" dirty="0"/>
              <a:t>not fully convinced </a:t>
            </a:r>
            <a:r>
              <a:rPr lang="en-US" dirty="0"/>
              <a:t>that what you are doing is good, </a:t>
            </a:r>
            <a:r>
              <a:rPr lang="en-US" b="1" dirty="0"/>
              <a:t>do not do it</a:t>
            </a:r>
            <a:r>
              <a:rPr lang="en-US" dirty="0"/>
              <a:t>. Do not act against a doubting conscience.</a:t>
            </a:r>
          </a:p>
          <a:p>
            <a:pPr>
              <a:spcBef>
                <a:spcPts val="0"/>
              </a:spcBef>
              <a:spcAft>
                <a:spcPts val="1800"/>
              </a:spcAft>
            </a:pPr>
            <a:r>
              <a:rPr lang="en-US" dirty="0"/>
              <a:t>For matters that are clearly defined in Scripture, we should follow the guidance given. For unclear matters or “gray areas,” we should live by our convictions.</a:t>
            </a:r>
          </a:p>
        </p:txBody>
      </p:sp>
    </p:spTree>
    <p:extLst>
      <p:ext uri="{BB962C8B-B14F-4D97-AF65-F5344CB8AC3E}">
        <p14:creationId xmlns:p14="http://schemas.microsoft.com/office/powerpoint/2010/main" val="40539268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a:t>Some “Take </a:t>
            </a:r>
            <a:r>
              <a:rPr lang="en-US" b="1" u="sng" dirty="0" err="1"/>
              <a:t>Aways</a:t>
            </a:r>
            <a:r>
              <a:rPr lang="en-US" b="1" u="sng" dirty="0"/>
              <a:t>”</a:t>
            </a:r>
          </a:p>
        </p:txBody>
      </p:sp>
      <p:sp>
        <p:nvSpPr>
          <p:cNvPr id="7" name="Content Placeholder 6"/>
          <p:cNvSpPr>
            <a:spLocks noGrp="1"/>
          </p:cNvSpPr>
          <p:nvPr>
            <p:ph idx="1"/>
          </p:nvPr>
        </p:nvSpPr>
        <p:spPr>
          <a:xfrm>
            <a:off x="441789" y="1099335"/>
            <a:ext cx="8102315" cy="5424755"/>
          </a:xfrm>
        </p:spPr>
        <p:txBody>
          <a:bodyPr>
            <a:normAutofit fontScale="92500"/>
          </a:bodyPr>
          <a:lstStyle/>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When tempted to be critical of a fellow believer, remember: “Who am I to pass judgment on the servant of another?”</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Resist the temptation to compare with others – God has made you and gifted you uniquely for His purpose. </a:t>
            </a: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Choose true, brotherly love – don’t do anything that might cause a weaker brother to </a:t>
            </a:r>
            <a:r>
              <a:rPr lang="en-US">
                <a:solidFill>
                  <a:schemeClr val="accent1">
                    <a:lumMod val="50000"/>
                  </a:schemeClr>
                </a:solidFill>
                <a:latin typeface="Cambria" panose="02040503050406030204" pitchFamily="18" charset="0"/>
                <a:ea typeface="Cambria" panose="02040503050406030204" pitchFamily="18" charset="0"/>
              </a:rPr>
              <a:t>stumble. </a:t>
            </a:r>
            <a:endParaRPr lang="en-US" dirty="0">
              <a:solidFill>
                <a:schemeClr val="accent1">
                  <a:lumMod val="50000"/>
                </a:schemeClr>
              </a:solidFill>
              <a:latin typeface="Cambria" panose="02040503050406030204" pitchFamily="18" charset="0"/>
              <a:ea typeface="Cambria" panose="02040503050406030204" pitchFamily="18" charset="0"/>
            </a:endParaRPr>
          </a:p>
          <a:p>
            <a:pPr>
              <a:lnSpc>
                <a:spcPct val="100000"/>
              </a:lnSpc>
              <a:spcAft>
                <a:spcPts val="1800"/>
              </a:spcAft>
            </a:pPr>
            <a:r>
              <a:rPr lang="en-US" dirty="0">
                <a:solidFill>
                  <a:schemeClr val="accent1">
                    <a:lumMod val="50000"/>
                  </a:schemeClr>
                </a:solidFill>
                <a:latin typeface="Cambria" panose="02040503050406030204" pitchFamily="18" charset="0"/>
                <a:ea typeface="Cambria" panose="02040503050406030204" pitchFamily="18" charset="0"/>
              </a:rPr>
              <a:t>Choose to live for eternal things that bring glory to our Lord, not for the temporary things of this world.</a:t>
            </a:r>
          </a:p>
          <a:p>
            <a:pPr>
              <a:lnSpc>
                <a:spcPct val="100000"/>
              </a:lnSpc>
              <a:spcAft>
                <a:spcPts val="1800"/>
              </a:spcAft>
            </a:pPr>
            <a:endParaRPr lang="en-US" dirty="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439351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5861</TotalTime>
  <Words>1233</Words>
  <Application>Microsoft Office PowerPoint</Application>
  <PresentationFormat>On-screen Show (4:3)</PresentationFormat>
  <Paragraphs>62</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Cambria</vt:lpstr>
      <vt:lpstr>Office Theme</vt:lpstr>
      <vt:lpstr>Romans 14</vt:lpstr>
      <vt:lpstr>The Roman Church</vt:lpstr>
      <vt:lpstr>Accepting Diversity in the Church</vt:lpstr>
      <vt:lpstr>Following God’s Leadership</vt:lpstr>
      <vt:lpstr>The Judge of All</vt:lpstr>
      <vt:lpstr>Walking in Love</vt:lpstr>
      <vt:lpstr>Walking by Faith</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207</cp:revision>
  <dcterms:created xsi:type="dcterms:W3CDTF">2022-11-02T22:17:55Z</dcterms:created>
  <dcterms:modified xsi:type="dcterms:W3CDTF">2025-12-05T20:53:42Z</dcterms:modified>
</cp:coreProperties>
</file>