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321" r:id="rId3"/>
    <p:sldId id="314" r:id="rId4"/>
    <p:sldId id="315" r:id="rId5"/>
    <p:sldId id="316" r:id="rId6"/>
    <p:sldId id="322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205" autoAdjust="0"/>
    <p:restoredTop sz="67812" autoAdjust="0"/>
  </p:normalViewPr>
  <p:slideViewPr>
    <p:cSldViewPr snapToGrid="0">
      <p:cViewPr varScale="1">
        <p:scale>
          <a:sx n="79" d="100"/>
          <a:sy n="79" d="100"/>
        </p:scale>
        <p:origin x="2166" y="90"/>
      </p:cViewPr>
      <p:guideLst/>
    </p:cSldViewPr>
  </p:slideViewPr>
  <p:notesTextViewPr>
    <p:cViewPr>
      <p:scale>
        <a:sx n="176" d="100"/>
        <a:sy n="176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692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0B0BDE-DF98-B0C3-4AF9-4C0216C8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6A6BB3-83B0-DD73-4180-94728DA09D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5F959A-1AE2-F713-6994-FCBECD4DBA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 hate God, and they directed that hatred toward Jesus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DE7A3D-4323-9CB2-953E-A39A6E698B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355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10776-5673-15AD-4002-9E796C8E9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F8F697-E8E4-3F10-CE8A-6E6A0EB84D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20BE8B-D34B-8E29-0DDB-7285EE05CC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Verse 3 would not provide encouragement or hope (Jesus suffered reproach) unless it was predicted as a part of God’s plan.  So verse 4 starts with “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whatever was written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…”, providing the basis for our encouragement, endurance, and hope.</a:t>
            </a:r>
          </a:p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our church begins to have divisions and disputes, we must remember this passage!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AEFF86-67A9-D944-4324-EDBA7AB92A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6131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F7EAD-4C60-51B1-51C5-FECB8AC17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9C28DC-1EBB-994C-140E-F3E5034BE6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EBCFAE-20DC-F01F-83EC-914A3328F0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passage shows that the claim made in verse 4 is true: God’s eternal word has always predicted that the Gentiles will a part of His eternal Family!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A7042E-2776-AF53-D51E-5ABED71C2D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1311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A0F7B5-69C9-AE80-C7CF-3CBC003F2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CA5C3A-2AE6-6F90-F992-A4D72F7447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D67229-0748-B166-E27E-6701179A17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Paul’s goal was to reach those who had never heard the gospel— the primary function of a NT 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evangelist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(Eph. 4:11). For 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pastor-teachers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building on the foundation laid by such an evangelist is the crucial part of their ministry</a:t>
            </a:r>
          </a:p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. The ESV MacArthur Study Bible (Kindle Locations 287027-287029). Crossway. Kindle Edition.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A50FE6-EB83-9730-962F-5293B9ECA8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481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96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7445" y="1212799"/>
            <a:ext cx="6569110" cy="1692399"/>
          </a:xfrm>
        </p:spPr>
        <p:txBody>
          <a:bodyPr>
            <a:normAutofit/>
          </a:bodyPr>
          <a:lstStyle/>
          <a:p>
            <a:r>
              <a:rPr lang="en-US" sz="6600" b="1" u="sng" dirty="0"/>
              <a:t>Romans 15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1515" y="3602038"/>
            <a:ext cx="8486454" cy="1655762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God’s Mercy and Christ’s Example</a:t>
            </a:r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04B98C-A1ED-A338-708A-BBA540B65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7013D-B2D0-D9C0-936D-ABD47AC09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Following Christ’s Example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FE147DB-8A8C-007F-191D-69F592A41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18" y="1072443"/>
            <a:ext cx="8969337" cy="561772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15:1</a:t>
            </a:r>
            <a:r>
              <a:rPr lang="en-US" dirty="0"/>
              <a:t>  “</a:t>
            </a:r>
            <a:r>
              <a:rPr lang="en-US" b="1" dirty="0"/>
              <a:t>We who are strong”</a:t>
            </a:r>
            <a:r>
              <a:rPr lang="en-US" dirty="0"/>
              <a:t> – This verse is a summary of chapter 14 – Love should control our behavior to the weak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“</a:t>
            </a:r>
            <a:r>
              <a:rPr lang="en-US" b="1" dirty="0"/>
              <a:t>bear with the failings of the weak</a:t>
            </a:r>
            <a:r>
              <a:rPr lang="en-US" dirty="0"/>
              <a:t>” – “to bear” means to pick up and carry something.  Mature Christians are to help weaker (new or struggling) believers carry their burdens.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15:2 </a:t>
            </a:r>
            <a:r>
              <a:rPr lang="en-US" dirty="0"/>
              <a:t> success = building others up, not lifting ourself up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15:3</a:t>
            </a:r>
            <a:r>
              <a:rPr lang="en-US" dirty="0"/>
              <a:t>  Since Jesus lived to please the Father and do His will,  He took the hatred of people upon Himself.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Jesus did not live to please Himself, and we should not live to please ourselves.</a:t>
            </a:r>
          </a:p>
        </p:txBody>
      </p:sp>
    </p:spTree>
    <p:extLst>
      <p:ext uri="{BB962C8B-B14F-4D97-AF65-F5344CB8AC3E}">
        <p14:creationId xmlns:p14="http://schemas.microsoft.com/office/powerpoint/2010/main" val="2926372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29BA61-39B0-16EF-4D20-99B4A443D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5CD23-796B-43CD-2D63-68DA98AF8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288" y="118629"/>
            <a:ext cx="8392062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Hope and Encouragement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8B40B71-C29C-4F71-EEBC-8AEC7D603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288" y="1072443"/>
            <a:ext cx="8907695" cy="561772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15:4</a:t>
            </a:r>
            <a:r>
              <a:rPr lang="en-US" dirty="0"/>
              <a:t>  The O.T. predicted Christ’s sacrifice for our salvation. This provides </a:t>
            </a:r>
            <a:r>
              <a:rPr lang="en-US" b="1" dirty="0"/>
              <a:t>encouragement</a:t>
            </a:r>
            <a:r>
              <a:rPr lang="en-US" dirty="0"/>
              <a:t> to trust His promises.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Our confident </a:t>
            </a:r>
            <a:r>
              <a:rPr lang="en-US" b="1" dirty="0"/>
              <a:t>hope</a:t>
            </a:r>
            <a:r>
              <a:rPr lang="en-US" dirty="0"/>
              <a:t> is based on the clear and certain promises of Scripture, helping us to </a:t>
            </a:r>
            <a:r>
              <a:rPr lang="en-US" b="1" dirty="0"/>
              <a:t>endure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15:5</a:t>
            </a:r>
            <a:r>
              <a:rPr lang="en-US" dirty="0"/>
              <a:t>  </a:t>
            </a:r>
            <a:r>
              <a:rPr lang="en-US" b="1" dirty="0"/>
              <a:t>Our prayer</a:t>
            </a:r>
            <a:r>
              <a:rPr lang="en-US" dirty="0"/>
              <a:t>: to have the same attitude as Jesus toward each other, receiving hope, endurance, and encouragement from God.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15:6</a:t>
            </a:r>
            <a:r>
              <a:rPr lang="en-US" dirty="0"/>
              <a:t>  Our highest desire: “</a:t>
            </a:r>
            <a:r>
              <a:rPr lang="en-US" b="1" dirty="0"/>
              <a:t>with one voice glorify the God and Father of our Lord Jesus Christ</a:t>
            </a:r>
            <a:r>
              <a:rPr lang="en-US" dirty="0"/>
              <a:t>.”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15:7</a:t>
            </a:r>
            <a:r>
              <a:rPr lang="en-US" dirty="0"/>
              <a:t>  If the perfect, sinless Son of God was willing to bring us into His family, we must also accept others into ours.</a:t>
            </a:r>
          </a:p>
        </p:txBody>
      </p:sp>
    </p:spTree>
    <p:extLst>
      <p:ext uri="{BB962C8B-B14F-4D97-AF65-F5344CB8AC3E}">
        <p14:creationId xmlns:p14="http://schemas.microsoft.com/office/powerpoint/2010/main" val="3904942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30F76-108F-2042-A9E9-4AC4764F3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67B24-AB23-E07B-7612-4AD5F2250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Hope for Jews and Gentiles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B05107B-50EA-B024-F9E9-9324F3C5C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94" y="1072443"/>
            <a:ext cx="9010437" cy="5617723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15:8</a:t>
            </a:r>
            <a:r>
              <a:rPr lang="en-US" dirty="0"/>
              <a:t>  Jesus was born a Jew and preached first to them, not because they were good, but because </a:t>
            </a:r>
            <a:r>
              <a:rPr lang="en-US" b="1" dirty="0"/>
              <a:t>God always keeps His promises</a:t>
            </a:r>
            <a:r>
              <a:rPr lang="en-US" dirty="0"/>
              <a:t> (Romans 11:28,29).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15:9</a:t>
            </a:r>
            <a:r>
              <a:rPr lang="en-US" dirty="0"/>
              <a:t>  We (Gentiles) “</a:t>
            </a:r>
            <a:r>
              <a:rPr lang="en-US" b="1" dirty="0"/>
              <a:t>glorify God for His mercy</a:t>
            </a:r>
            <a:r>
              <a:rPr lang="en-US" dirty="0"/>
              <a:t>”!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Quotes from the Law, the Prophets, and the Psalms (</a:t>
            </a:r>
            <a:r>
              <a:rPr lang="en-US" u="sng" dirty="0"/>
              <a:t>all</a:t>
            </a:r>
            <a:r>
              <a:rPr lang="en-US" dirty="0"/>
              <a:t> divisions of the O.T.), proving God’s plan to save Gentiles: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b="1" dirty="0"/>
              <a:t>15:9</a:t>
            </a:r>
            <a:r>
              <a:rPr lang="en-US" dirty="0"/>
              <a:t> (2 Samuel 22:50); </a:t>
            </a:r>
            <a:r>
              <a:rPr lang="en-US" b="1" dirty="0"/>
              <a:t>15:10</a:t>
            </a:r>
            <a:r>
              <a:rPr lang="en-US" dirty="0"/>
              <a:t> (Deuteronomy 32:43);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15:11</a:t>
            </a:r>
            <a:r>
              <a:rPr lang="en-US" dirty="0"/>
              <a:t> (Psalm 117:1); </a:t>
            </a:r>
            <a:r>
              <a:rPr lang="en-US" b="1" dirty="0"/>
              <a:t>15:12</a:t>
            </a:r>
            <a:r>
              <a:rPr lang="en-US" dirty="0"/>
              <a:t> (Isaiah 11:10)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15:12</a:t>
            </a:r>
            <a:r>
              <a:rPr lang="en-US" dirty="0"/>
              <a:t>  “</a:t>
            </a:r>
            <a:r>
              <a:rPr lang="en-US" b="1" dirty="0"/>
              <a:t>The root of Jesse”</a:t>
            </a:r>
            <a:r>
              <a:rPr lang="en-US" dirty="0"/>
              <a:t> (Jesus was before Jesse &amp; David)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15:13</a:t>
            </a:r>
            <a:r>
              <a:rPr lang="en-US" dirty="0"/>
              <a:t>  There is no hope anywhere except in “</a:t>
            </a:r>
            <a:r>
              <a:rPr lang="en-US" b="1" dirty="0"/>
              <a:t>the God of hope</a:t>
            </a:r>
            <a:r>
              <a:rPr lang="en-US" dirty="0"/>
              <a:t>” Who gives eternal hope, life, and salvation!  Pray that He will fill you with joy and peace in believing!</a:t>
            </a:r>
          </a:p>
        </p:txBody>
      </p:sp>
    </p:spTree>
    <p:extLst>
      <p:ext uri="{BB962C8B-B14F-4D97-AF65-F5344CB8AC3E}">
        <p14:creationId xmlns:p14="http://schemas.microsoft.com/office/powerpoint/2010/main" val="3849680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B9D884-238A-90C5-3B06-339083341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491CA-524A-61AD-C79E-D489D8720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Reaching the Unreached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E1EE78B-1899-4E4B-DD10-19734C37C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63" y="1072443"/>
            <a:ext cx="8835774" cy="561772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15:15-16</a:t>
            </a:r>
            <a:r>
              <a:rPr lang="en-US" dirty="0"/>
              <a:t>  Paul was given a clear ministry to the Gentiles (Acts 9:15).  Like a priest, he desired to present an acceptable offering of redeemed Gentiles to God.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1 Corinthians 1:27-31  </a:t>
            </a:r>
            <a:r>
              <a:rPr lang="en-US" dirty="0"/>
              <a:t>“Let the one who boasts, boast in the Lord.”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b="1" dirty="0"/>
              <a:t>15:17-19</a:t>
            </a:r>
            <a:r>
              <a:rPr lang="en-US" dirty="0"/>
              <a:t>  Paul did not boast of his accomplishments , but what God was doing through him. Notice: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“In Christ Jesus…”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“what Christ has accomplished…”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“by the power of signs and wonders…”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“by the power of the Spirit of God…”</a:t>
            </a:r>
          </a:p>
          <a:p>
            <a:pPr marL="457200" lvl="1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/>
              <a:t>“the gospel of Christ…”</a:t>
            </a:r>
          </a:p>
        </p:txBody>
      </p:sp>
    </p:spTree>
    <p:extLst>
      <p:ext uri="{BB962C8B-B14F-4D97-AF65-F5344CB8AC3E}">
        <p14:creationId xmlns:p14="http://schemas.microsoft.com/office/powerpoint/2010/main" val="4053926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3575E-21DB-F577-9AF9-7EB4EDBD2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943"/>
            <a:ext cx="7886700" cy="854074"/>
          </a:xfrm>
        </p:spPr>
        <p:txBody>
          <a:bodyPr/>
          <a:lstStyle/>
          <a:p>
            <a:pPr algn="ctr"/>
            <a:r>
              <a:rPr lang="en-US" b="1" u="sng" dirty="0"/>
              <a:t>From Jerusalem to Illyricum</a:t>
            </a:r>
          </a:p>
        </p:txBody>
      </p:sp>
      <p:pic>
        <p:nvPicPr>
          <p:cNvPr id="1026" name="Picture 2" descr="Map of Illyricum: by the power of signs and wonders, by the power of the  Spirit of God, so that from Jerusalem and as far around as Illyricum I have  fully proclaimed">
            <a:extLst>
              <a:ext uri="{FF2B5EF4-FFF2-40B4-BE49-F238E27FC236}">
                <a16:creationId xmlns:a16="http://schemas.microsoft.com/office/drawing/2014/main" id="{B12E2216-BF22-5A35-7271-AE41D3BF6F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70" y="743713"/>
            <a:ext cx="9052054" cy="642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9A2AC3F-CC3F-BEED-16AC-A0E45D2DE3F9}"/>
              </a:ext>
            </a:extLst>
          </p:cNvPr>
          <p:cNvSpPr txBox="1"/>
          <p:nvPr/>
        </p:nvSpPr>
        <p:spPr>
          <a:xfrm>
            <a:off x="348234" y="5413248"/>
            <a:ext cx="6406134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15:20-21</a:t>
            </a:r>
            <a:r>
              <a:rPr lang="en-US" sz="2400" dirty="0"/>
              <a:t>  As an evangelist, Paul’s goal was to preach where the gospel had not yet been heard 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22304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Some “Take </a:t>
            </a:r>
            <a:r>
              <a:rPr lang="en-US" b="1" u="sng" dirty="0" err="1"/>
              <a:t>Aways</a:t>
            </a:r>
            <a:r>
              <a:rPr lang="en-US" b="1" u="sng" dirty="0"/>
              <a:t>”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41789" y="1099335"/>
            <a:ext cx="8102315" cy="542475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Just as Jesus lived to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please the Father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(instead of Himself), so should we.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Our highest desire: “with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one voice glorify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the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God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and Father of our Lord Jesus Christ.”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Pray that the God of hope will fill you with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joy and peace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in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believing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!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Is there someone that you know who has never heard the gospel of Jesus?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endParaRPr lang="en-US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35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6118</TotalTime>
  <Words>752</Words>
  <Application>Microsoft Office PowerPoint</Application>
  <PresentationFormat>On-screen Show (4:3)</PresentationFormat>
  <Paragraphs>52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Office Theme</vt:lpstr>
      <vt:lpstr>Romans 15</vt:lpstr>
      <vt:lpstr>Following Christ’s Example</vt:lpstr>
      <vt:lpstr>Hope and Encouragement</vt:lpstr>
      <vt:lpstr>Hope for Jews and Gentiles</vt:lpstr>
      <vt:lpstr>Reaching the Unreached</vt:lpstr>
      <vt:lpstr>From Jerusalem to Illyricum</vt:lpstr>
      <vt:lpstr>Some “Take Aways”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217</cp:revision>
  <dcterms:created xsi:type="dcterms:W3CDTF">2022-11-02T22:17:55Z</dcterms:created>
  <dcterms:modified xsi:type="dcterms:W3CDTF">2026-01-31T13:46:26Z</dcterms:modified>
</cp:coreProperties>
</file>