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7" r:id="rId4"/>
    <p:sldId id="268" r:id="rId5"/>
    <p:sldId id="259" r:id="rId6"/>
    <p:sldId id="269" r:id="rId7"/>
    <p:sldId id="270" r:id="rId8"/>
    <p:sldId id="271"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19" autoAdjust="0"/>
  </p:normalViewPr>
  <p:slideViewPr>
    <p:cSldViewPr snapToGrid="0">
      <p:cViewPr varScale="1">
        <p:scale>
          <a:sx n="89" d="100"/>
          <a:sy n="89" d="100"/>
        </p:scale>
        <p:origin x="684" y="84"/>
      </p:cViewPr>
      <p:guideLst/>
    </p:cSldViewPr>
  </p:slideViewPr>
  <p:notesTextViewPr>
    <p:cViewPr>
      <p:scale>
        <a:sx n="176" d="100"/>
        <a:sy n="176" d="100"/>
      </p:scale>
      <p:origin x="0" y="0"/>
    </p:cViewPr>
  </p:notesTextViewPr>
  <p:sorterViewPr>
    <p:cViewPr>
      <p:scale>
        <a:sx n="200" d="100"/>
        <a:sy n="200" d="100"/>
      </p:scale>
      <p:origin x="0" y="-4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7644A-4A1E-4DD9-9C13-A3459BD20D4F}"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FA880-F3A0-49DE-B79E-75564D683BEC}" type="slidenum">
              <a:rPr lang="en-US" smtClean="0"/>
              <a:t>‹#›</a:t>
            </a:fld>
            <a:endParaRPr lang="en-US"/>
          </a:p>
        </p:txBody>
      </p:sp>
    </p:spTree>
    <p:extLst>
      <p:ext uri="{BB962C8B-B14F-4D97-AF65-F5344CB8AC3E}">
        <p14:creationId xmlns:p14="http://schemas.microsoft.com/office/powerpoint/2010/main" val="270468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is unique in all of Paul’s writings, including more personal expressions of love and appreciation than any other passage in Scripture.  This reminds us that the Christian life is very focused on relationships (with God and each other).  But it also provides some insights into the life of the early church.</a:t>
            </a:r>
          </a:p>
          <a:p>
            <a:endParaRPr lang="en-US" dirty="0"/>
          </a:p>
          <a:p>
            <a:r>
              <a:rPr lang="en-US" dirty="0"/>
              <a:t>You might ask yourself: which of these people would I like to model my life after? </a:t>
            </a:r>
          </a:p>
        </p:txBody>
      </p:sp>
      <p:sp>
        <p:nvSpPr>
          <p:cNvPr id="4" name="Slide Number Placeholder 3"/>
          <p:cNvSpPr>
            <a:spLocks noGrp="1"/>
          </p:cNvSpPr>
          <p:nvPr>
            <p:ph type="sldNum" sz="quarter" idx="5"/>
          </p:nvPr>
        </p:nvSpPr>
        <p:spPr/>
        <p:txBody>
          <a:bodyPr/>
          <a:lstStyle/>
          <a:p>
            <a:fld id="{CF8FA880-F3A0-49DE-B79E-75564D683BEC}" type="slidenum">
              <a:rPr lang="en-US" smtClean="0"/>
              <a:t>1</a:t>
            </a:fld>
            <a:endParaRPr lang="en-US"/>
          </a:p>
        </p:txBody>
      </p:sp>
    </p:spTree>
    <p:extLst>
      <p:ext uri="{BB962C8B-B14F-4D97-AF65-F5344CB8AC3E}">
        <p14:creationId xmlns:p14="http://schemas.microsoft.com/office/powerpoint/2010/main" val="41673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traveled all over the Mediterranean Sea area, spreading the gospel and building relationships with many believers.</a:t>
            </a:r>
          </a:p>
        </p:txBody>
      </p:sp>
      <p:sp>
        <p:nvSpPr>
          <p:cNvPr id="4" name="Slide Number Placeholder 3"/>
          <p:cNvSpPr>
            <a:spLocks noGrp="1"/>
          </p:cNvSpPr>
          <p:nvPr>
            <p:ph type="sldNum" sz="quarter" idx="5"/>
          </p:nvPr>
        </p:nvSpPr>
        <p:spPr/>
        <p:txBody>
          <a:bodyPr/>
          <a:lstStyle/>
          <a:p>
            <a:fld id="{CF8FA880-F3A0-49DE-B79E-75564D683BEC}" type="slidenum">
              <a:rPr lang="en-US" smtClean="0"/>
              <a:t>2</a:t>
            </a:fld>
            <a:endParaRPr lang="en-US"/>
          </a:p>
        </p:txBody>
      </p:sp>
    </p:spTree>
    <p:extLst>
      <p:ext uri="{BB962C8B-B14F-4D97-AF65-F5344CB8AC3E}">
        <p14:creationId xmlns:p14="http://schemas.microsoft.com/office/powerpoint/2010/main" val="103654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church in Cenchrea – it was probably a “daughter church” to the adjacent larger Corinthian church.</a:t>
            </a:r>
          </a:p>
        </p:txBody>
      </p:sp>
      <p:sp>
        <p:nvSpPr>
          <p:cNvPr id="4" name="Slide Number Placeholder 3"/>
          <p:cNvSpPr>
            <a:spLocks noGrp="1"/>
          </p:cNvSpPr>
          <p:nvPr>
            <p:ph type="sldNum" sz="quarter" idx="5"/>
          </p:nvPr>
        </p:nvSpPr>
        <p:spPr/>
        <p:txBody>
          <a:bodyPr/>
          <a:lstStyle/>
          <a:p>
            <a:fld id="{CF8FA880-F3A0-49DE-B79E-75564D683BEC}" type="slidenum">
              <a:rPr lang="en-US" smtClean="0"/>
              <a:t>3</a:t>
            </a:fld>
            <a:endParaRPr lang="en-US"/>
          </a:p>
        </p:txBody>
      </p:sp>
    </p:spTree>
    <p:extLst>
      <p:ext uri="{BB962C8B-B14F-4D97-AF65-F5344CB8AC3E}">
        <p14:creationId xmlns:p14="http://schemas.microsoft.com/office/powerpoint/2010/main" val="428746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243D-A043-4721-A644-5E7A34B41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7430E-4804-1481-3C21-1F972AF57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A7E3B-A88A-A705-B4F1-E57DA249DD95}"/>
              </a:ext>
            </a:extLst>
          </p:cNvPr>
          <p:cNvSpPr>
            <a:spLocks noGrp="1"/>
          </p:cNvSpPr>
          <p:nvPr>
            <p:ph type="body" idx="1"/>
          </p:nvPr>
        </p:nvSpPr>
        <p:spPr/>
        <p:txBody>
          <a:bodyPr/>
          <a:lstStyle/>
          <a:p>
            <a:r>
              <a:rPr lang="en-US" dirty="0"/>
              <a:t>It’s interesting that the first person mentioned by Paul was not a powerful pastor, but a servant woman.</a:t>
            </a:r>
          </a:p>
          <a:p>
            <a:r>
              <a:rPr lang="en-US" sz="1200" b="0" i="0" kern="1200" dirty="0">
                <a:solidFill>
                  <a:schemeClr val="tx1"/>
                </a:solidFill>
                <a:effectLst/>
                <a:latin typeface="+mn-lt"/>
                <a:ea typeface="+mn-ea"/>
                <a:cs typeface="+mn-cs"/>
              </a:rPr>
              <a:t>servant - (</a:t>
            </a:r>
            <a:r>
              <a:rPr lang="en-US" sz="1200" b="0" i="1" kern="1200" dirty="0" err="1">
                <a:solidFill>
                  <a:schemeClr val="tx1"/>
                </a:solidFill>
                <a:effectLst/>
                <a:latin typeface="+mn-lt"/>
                <a:ea typeface="+mn-ea"/>
                <a:cs typeface="+mn-cs"/>
              </a:rPr>
              <a:t>diakonos</a:t>
            </a:r>
            <a:r>
              <a:rPr lang="en-US" sz="1200" b="0" i="0" kern="1200" dirty="0">
                <a:solidFill>
                  <a:schemeClr val="tx1"/>
                </a:solidFill>
                <a:effectLst/>
                <a:latin typeface="+mn-lt"/>
                <a:ea typeface="+mn-ea"/>
                <a:cs typeface="+mn-cs"/>
              </a:rPr>
              <a:t>) a neuter term which refers to people who have official roles of service in the church, sometimes translated as “deacon” (but gender neutral)</a:t>
            </a:r>
          </a:p>
          <a:p>
            <a:r>
              <a:rPr lang="en-US" sz="1200" b="0" i="0" kern="1200" dirty="0">
                <a:solidFill>
                  <a:schemeClr val="tx1"/>
                </a:solidFill>
                <a:effectLst/>
                <a:latin typeface="+mn-lt"/>
                <a:ea typeface="+mn-ea"/>
                <a:cs typeface="+mn-cs"/>
              </a:rPr>
              <a:t>Patron (</a:t>
            </a:r>
            <a:r>
              <a:rPr lang="en-US" sz="1200" b="0" i="1" kern="1200" dirty="0" err="1">
                <a:solidFill>
                  <a:schemeClr val="tx1"/>
                </a:solidFill>
                <a:effectLst/>
                <a:latin typeface="+mn-lt"/>
                <a:ea typeface="+mn-ea"/>
                <a:cs typeface="+mn-cs"/>
              </a:rPr>
              <a:t>prostatis</a:t>
            </a:r>
            <a:r>
              <a:rPr lang="en-US" sz="1200" b="0" i="0" kern="1200" dirty="0">
                <a:solidFill>
                  <a:schemeClr val="tx1"/>
                </a:solidFill>
                <a:effectLst/>
                <a:latin typeface="+mn-lt"/>
                <a:ea typeface="+mn-ea"/>
                <a:cs typeface="+mn-cs"/>
              </a:rPr>
              <a:t>) helper, usually a wealthy person who encouraged and financially supported a cause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Susan and I appreciate the example set by Priscilla and Aquilla, a husband-wife team ministering to the churches wherever they go</a:t>
            </a:r>
            <a:endParaRPr lang="en-US" dirty="0"/>
          </a:p>
        </p:txBody>
      </p:sp>
      <p:sp>
        <p:nvSpPr>
          <p:cNvPr id="4" name="Slide Number Placeholder 3">
            <a:extLst>
              <a:ext uri="{FF2B5EF4-FFF2-40B4-BE49-F238E27FC236}">
                <a16:creationId xmlns:a16="http://schemas.microsoft.com/office/drawing/2014/main" id="{BFC2929E-0F3D-9A56-EA37-BA3243E7F8AC}"/>
              </a:ext>
            </a:extLst>
          </p:cNvPr>
          <p:cNvSpPr>
            <a:spLocks noGrp="1"/>
          </p:cNvSpPr>
          <p:nvPr>
            <p:ph type="sldNum" sz="quarter" idx="5"/>
          </p:nvPr>
        </p:nvSpPr>
        <p:spPr/>
        <p:txBody>
          <a:bodyPr/>
          <a:lstStyle/>
          <a:p>
            <a:fld id="{CF8FA880-F3A0-49DE-B79E-75564D683BEC}" type="slidenum">
              <a:rPr lang="en-US" smtClean="0"/>
              <a:t>4</a:t>
            </a:fld>
            <a:endParaRPr lang="en-US"/>
          </a:p>
        </p:txBody>
      </p:sp>
    </p:spTree>
    <p:extLst>
      <p:ext uri="{BB962C8B-B14F-4D97-AF65-F5344CB8AC3E}">
        <p14:creationId xmlns:p14="http://schemas.microsoft.com/office/powerpoint/2010/main" val="394864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FA880-F3A0-49DE-B79E-75564D683BEC}" type="slidenum">
              <a:rPr lang="en-US" smtClean="0"/>
              <a:t>5</a:t>
            </a:fld>
            <a:endParaRPr lang="en-US"/>
          </a:p>
        </p:txBody>
      </p:sp>
    </p:spTree>
    <p:extLst>
      <p:ext uri="{BB962C8B-B14F-4D97-AF65-F5344CB8AC3E}">
        <p14:creationId xmlns:p14="http://schemas.microsoft.com/office/powerpoint/2010/main" val="38676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FF098-E66E-B62E-116E-AA87BB428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02A2B-898C-E3C9-AB2E-D1BBDB741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2F004-FEBB-239E-F353-692B491BE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A1C21-6820-7445-D6E2-561545451403}"/>
              </a:ext>
            </a:extLst>
          </p:cNvPr>
          <p:cNvSpPr>
            <a:spLocks noGrp="1"/>
          </p:cNvSpPr>
          <p:nvPr>
            <p:ph type="sldNum" sz="quarter" idx="5"/>
          </p:nvPr>
        </p:nvSpPr>
        <p:spPr/>
        <p:txBody>
          <a:bodyPr/>
          <a:lstStyle/>
          <a:p>
            <a:fld id="{CF8FA880-F3A0-49DE-B79E-75564D683BEC}" type="slidenum">
              <a:rPr lang="en-US" smtClean="0"/>
              <a:t>6</a:t>
            </a:fld>
            <a:endParaRPr lang="en-US"/>
          </a:p>
        </p:txBody>
      </p:sp>
    </p:spTree>
    <p:extLst>
      <p:ext uri="{BB962C8B-B14F-4D97-AF65-F5344CB8AC3E}">
        <p14:creationId xmlns:p14="http://schemas.microsoft.com/office/powerpoint/2010/main" val="360406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9E31-9CA8-0B86-22FA-00163E937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21FF3-2414-2A01-0B17-8CE481887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F001A-A714-4AB8-BCFD-890AAD99FB7E}"/>
              </a:ext>
            </a:extLst>
          </p:cNvPr>
          <p:cNvSpPr>
            <a:spLocks noGrp="1"/>
          </p:cNvSpPr>
          <p:nvPr>
            <p:ph type="body" idx="1"/>
          </p:nvPr>
        </p:nvSpPr>
        <p:spPr/>
        <p:txBody>
          <a:bodyPr/>
          <a:lstStyle/>
          <a:p>
            <a:r>
              <a:rPr lang="en-US" dirty="0"/>
              <a:t>We need the grace of our Lord Jesus Christ as we are attacked by Satan’s emissaries while he is still in power over the world.</a:t>
            </a:r>
          </a:p>
        </p:txBody>
      </p:sp>
      <p:sp>
        <p:nvSpPr>
          <p:cNvPr id="4" name="Slide Number Placeholder 3">
            <a:extLst>
              <a:ext uri="{FF2B5EF4-FFF2-40B4-BE49-F238E27FC236}">
                <a16:creationId xmlns:a16="http://schemas.microsoft.com/office/drawing/2014/main" id="{DEA22DA8-B6CF-A420-E027-B4D10B3F7992}"/>
              </a:ext>
            </a:extLst>
          </p:cNvPr>
          <p:cNvSpPr>
            <a:spLocks noGrp="1"/>
          </p:cNvSpPr>
          <p:nvPr>
            <p:ph type="sldNum" sz="quarter" idx="5"/>
          </p:nvPr>
        </p:nvSpPr>
        <p:spPr/>
        <p:txBody>
          <a:bodyPr/>
          <a:lstStyle/>
          <a:p>
            <a:fld id="{CF8FA880-F3A0-49DE-B79E-75564D683BEC}" type="slidenum">
              <a:rPr lang="en-US" smtClean="0"/>
              <a:t>7</a:t>
            </a:fld>
            <a:endParaRPr lang="en-US"/>
          </a:p>
        </p:txBody>
      </p:sp>
    </p:spTree>
    <p:extLst>
      <p:ext uri="{BB962C8B-B14F-4D97-AF65-F5344CB8AC3E}">
        <p14:creationId xmlns:p14="http://schemas.microsoft.com/office/powerpoint/2010/main" val="6143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28AA-5586-39D7-6C2C-82CEDEF7E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BE8E4-1058-0D8A-7299-313CE0DB9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BF04D-1275-0240-9C0C-174D7B86FB2F}"/>
              </a:ext>
            </a:extLst>
          </p:cNvPr>
          <p:cNvSpPr>
            <a:spLocks noGrp="1"/>
          </p:cNvSpPr>
          <p:nvPr>
            <p:ph type="body" idx="1"/>
          </p:nvPr>
        </p:nvSpPr>
        <p:spPr/>
        <p:txBody>
          <a:bodyPr/>
          <a:lstStyle/>
          <a:p>
            <a:r>
              <a:rPr lang="en-US" dirty="0"/>
              <a:t>If you study it carefully, the closing doxology summarizes the truths expressed in the book of Romans.</a:t>
            </a:r>
          </a:p>
          <a:p>
            <a:endParaRPr lang="en-US" dirty="0"/>
          </a:p>
        </p:txBody>
      </p:sp>
      <p:sp>
        <p:nvSpPr>
          <p:cNvPr id="4" name="Slide Number Placeholder 3">
            <a:extLst>
              <a:ext uri="{FF2B5EF4-FFF2-40B4-BE49-F238E27FC236}">
                <a16:creationId xmlns:a16="http://schemas.microsoft.com/office/drawing/2014/main" id="{ECEEC319-D502-9748-BDCB-F490CCF61550}"/>
              </a:ext>
            </a:extLst>
          </p:cNvPr>
          <p:cNvSpPr>
            <a:spLocks noGrp="1"/>
          </p:cNvSpPr>
          <p:nvPr>
            <p:ph type="sldNum" sz="quarter" idx="5"/>
          </p:nvPr>
        </p:nvSpPr>
        <p:spPr/>
        <p:txBody>
          <a:bodyPr/>
          <a:lstStyle/>
          <a:p>
            <a:fld id="{CF8FA880-F3A0-49DE-B79E-75564D683BEC}" type="slidenum">
              <a:rPr lang="en-US" smtClean="0"/>
              <a:t>8</a:t>
            </a:fld>
            <a:endParaRPr lang="en-US"/>
          </a:p>
        </p:txBody>
      </p:sp>
    </p:spTree>
    <p:extLst>
      <p:ext uri="{BB962C8B-B14F-4D97-AF65-F5344CB8AC3E}">
        <p14:creationId xmlns:p14="http://schemas.microsoft.com/office/powerpoint/2010/main" val="79145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5137F4-5C01-4833-8342-24C0486150F5}" type="slidenum">
              <a:rPr lang="en-US" smtClean="0"/>
              <a:t>9</a:t>
            </a:fld>
            <a:endParaRPr lang="en-US"/>
          </a:p>
        </p:txBody>
      </p:sp>
    </p:spTree>
    <p:extLst>
      <p:ext uri="{BB962C8B-B14F-4D97-AF65-F5344CB8AC3E}">
        <p14:creationId xmlns:p14="http://schemas.microsoft.com/office/powerpoint/2010/main" val="401569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16A7-47EE-169D-0EBC-5188F1CBF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3122-9D94-AB51-1580-53A0F8622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ECAFA-B2B6-C61F-82F0-00AFECF366C3}"/>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7E32D85D-CA21-B1F0-A51A-F149C3CEF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4AD56-D8C0-F65E-2904-64D60503579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60872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CD4C-235D-BE7E-C2C7-DFB953AFF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3A54A-1880-8B9A-3A0B-81E8592F0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BCCFD-64F9-2CA9-A10C-7581769538ED}"/>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83193927-5B8B-F55A-A1DC-72838E810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95261-F229-EBE3-4D31-319B8C49738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3606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0067E-419A-B083-04C9-E749E90BD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1C4FE-420E-1813-99F6-45557B2C41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0BEA-5A15-FC51-0455-86218D0DF39E}"/>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761C29BC-EED1-A0F6-F28F-99DE53179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8AB66-F0B0-B5EE-7FA4-98DB1EB5BECC}"/>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116920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7AA-42EE-0063-E369-D2DBC92E7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7AD2B-A952-2364-576A-2E3D879F2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744E6-FB12-E641-0C5D-4A3389362ABE}"/>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843B760B-934D-89C6-DE66-24DA7351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1F41C-C3E4-DF8C-4F74-5167DA30BDDE}"/>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40277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82CB-9309-A3B0-07FF-DFD25FDA3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54BFC0-B2D2-514F-6EC2-926FBA7294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8D1F6A-26E5-469A-5229-AD121EC40EB6}"/>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F35CADDB-0C08-F85B-C314-28BC931B3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56B1B-CF59-529F-DAAD-DD76680C703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1802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F28E-42BC-D75B-DB5C-5CC695A0F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8B7FA-1F23-CF8C-796E-119F72A39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D438B-9EC2-034C-EF70-9D2B8DDE0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A99200-9AB4-2428-6A74-A75CFC21ED50}"/>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6" name="Footer Placeholder 5">
            <a:extLst>
              <a:ext uri="{FF2B5EF4-FFF2-40B4-BE49-F238E27FC236}">
                <a16:creationId xmlns:a16="http://schemas.microsoft.com/office/drawing/2014/main" id="{62CAD2D5-24B5-953D-F834-32DE2089E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50181-E519-FDEC-BDBB-ED4474446F62}"/>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406298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71D-7C2F-079B-A15C-EF0D732E5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0C259-6B6B-D9BC-84B2-CEA01A976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18B72-6031-9E71-CD96-D5EDD83CBB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F5F6F-65BC-AA46-FDBE-B8D380A66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C8ADC-CD9E-D0A6-45CA-1CDC25116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CE525-0A01-AA57-47B8-3E4AC8AAE759}"/>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8" name="Footer Placeholder 7">
            <a:extLst>
              <a:ext uri="{FF2B5EF4-FFF2-40B4-BE49-F238E27FC236}">
                <a16:creationId xmlns:a16="http://schemas.microsoft.com/office/drawing/2014/main" id="{C53E21FB-6805-9BCD-270F-98A35B5AD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4AB76-AC97-0B61-20D2-0B56E39824A8}"/>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9872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86F2-558C-AB1E-3E26-53339372A5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97BC2-930C-4883-62EC-34DB70D9044C}"/>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4" name="Footer Placeholder 3">
            <a:extLst>
              <a:ext uri="{FF2B5EF4-FFF2-40B4-BE49-F238E27FC236}">
                <a16:creationId xmlns:a16="http://schemas.microsoft.com/office/drawing/2014/main" id="{B5559060-D1F4-38C8-D02E-0690EDEFE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43FCC-093C-A692-5150-0F69FEDDE1CB}"/>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4405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CF7C4-32DE-25D3-1775-28CAD92E5F02}"/>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3" name="Footer Placeholder 2">
            <a:extLst>
              <a:ext uri="{FF2B5EF4-FFF2-40B4-BE49-F238E27FC236}">
                <a16:creationId xmlns:a16="http://schemas.microsoft.com/office/drawing/2014/main" id="{744D4459-5932-CD71-C2CB-C9AC1F2CB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F197C-C861-85DA-1665-203DB1CC6B81}"/>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31377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F382-851D-4732-F138-E87C6C853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E80F3-302A-C611-B197-C6C14899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5FBA4-25B4-CDCF-D5B8-0836DCFB4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A2375-F091-FA97-9464-1D56B71DE9FC}"/>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6" name="Footer Placeholder 5">
            <a:extLst>
              <a:ext uri="{FF2B5EF4-FFF2-40B4-BE49-F238E27FC236}">
                <a16:creationId xmlns:a16="http://schemas.microsoft.com/office/drawing/2014/main" id="{7EE2524D-6714-AA11-3990-E8D1A34E3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45D1C-80DE-5FF7-D5EC-E954560C1771}"/>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0903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81B0-D0F9-3ECE-8C92-72EA6F866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9A384-3F0D-FA59-5DD9-B98DBC230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A86BA9-EB6F-1D17-010D-E853DDF4C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54FC0-8178-F74B-6CB7-AA5EF585A7AE}"/>
              </a:ext>
            </a:extLst>
          </p:cNvPr>
          <p:cNvSpPr>
            <a:spLocks noGrp="1"/>
          </p:cNvSpPr>
          <p:nvPr>
            <p:ph type="dt" sz="half" idx="10"/>
          </p:nvPr>
        </p:nvSpPr>
        <p:spPr/>
        <p:txBody>
          <a:bodyPr/>
          <a:lstStyle/>
          <a:p>
            <a:fld id="{82E55395-B483-4522-9BE1-459DB7349487}" type="datetimeFigureOut">
              <a:rPr lang="en-US" smtClean="0"/>
              <a:t>1/18/2026</a:t>
            </a:fld>
            <a:endParaRPr lang="en-US"/>
          </a:p>
        </p:txBody>
      </p:sp>
      <p:sp>
        <p:nvSpPr>
          <p:cNvPr id="6" name="Footer Placeholder 5">
            <a:extLst>
              <a:ext uri="{FF2B5EF4-FFF2-40B4-BE49-F238E27FC236}">
                <a16:creationId xmlns:a16="http://schemas.microsoft.com/office/drawing/2014/main" id="{66D6112F-251D-D263-6AED-78BB8422F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4938C-DB81-18DC-DE0F-8237C31AA61A}"/>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82380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D3128-D7EE-80E0-C044-DF475A9B9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C688AD-5CF0-DA21-C6F7-1E148DB1DE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8A55C-40C1-24D1-20FF-93B5907E0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E55395-B483-4522-9BE1-459DB7349487}" type="datetimeFigureOut">
              <a:rPr lang="en-US" smtClean="0"/>
              <a:t>1/18/2026</a:t>
            </a:fld>
            <a:endParaRPr lang="en-US"/>
          </a:p>
        </p:txBody>
      </p:sp>
      <p:sp>
        <p:nvSpPr>
          <p:cNvPr id="5" name="Footer Placeholder 4">
            <a:extLst>
              <a:ext uri="{FF2B5EF4-FFF2-40B4-BE49-F238E27FC236}">
                <a16:creationId xmlns:a16="http://schemas.microsoft.com/office/drawing/2014/main" id="{00A9F354-E5DD-7F8D-0114-195302A8F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B353DA-7DB9-387D-FEF8-C68A60BB0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C80A1F-2465-4291-8B5C-5DC118873799}" type="slidenum">
              <a:rPr lang="en-US" smtClean="0"/>
              <a:t>‹#›</a:t>
            </a:fld>
            <a:endParaRPr lang="en-US"/>
          </a:p>
        </p:txBody>
      </p:sp>
    </p:spTree>
    <p:extLst>
      <p:ext uri="{BB962C8B-B14F-4D97-AF65-F5344CB8AC3E}">
        <p14:creationId xmlns:p14="http://schemas.microsoft.com/office/powerpoint/2010/main" val="252586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5DA1-A300-7D64-0B73-73DCDAC6EE12}"/>
              </a:ext>
            </a:extLst>
          </p:cNvPr>
          <p:cNvSpPr>
            <a:spLocks noGrp="1"/>
          </p:cNvSpPr>
          <p:nvPr>
            <p:ph type="ctrTitle"/>
          </p:nvPr>
        </p:nvSpPr>
        <p:spPr>
          <a:xfrm>
            <a:off x="1524000" y="1122363"/>
            <a:ext cx="9144000" cy="1465562"/>
          </a:xfrm>
        </p:spPr>
        <p:txBody>
          <a:bodyPr/>
          <a:lstStyle/>
          <a:p>
            <a:r>
              <a:rPr lang="en-US" dirty="0"/>
              <a:t>Romans 16</a:t>
            </a:r>
          </a:p>
        </p:txBody>
      </p:sp>
      <p:sp>
        <p:nvSpPr>
          <p:cNvPr id="3" name="Subtitle 2">
            <a:extLst>
              <a:ext uri="{FF2B5EF4-FFF2-40B4-BE49-F238E27FC236}">
                <a16:creationId xmlns:a16="http://schemas.microsoft.com/office/drawing/2014/main" id="{AD88EAA8-6366-80A0-587F-FC5C9B83BF95}"/>
              </a:ext>
            </a:extLst>
          </p:cNvPr>
          <p:cNvSpPr>
            <a:spLocks noGrp="1"/>
          </p:cNvSpPr>
          <p:nvPr>
            <p:ph type="subTitle" idx="1"/>
          </p:nvPr>
        </p:nvSpPr>
        <p:spPr/>
        <p:txBody>
          <a:bodyPr/>
          <a:lstStyle/>
          <a:p>
            <a:r>
              <a:rPr lang="en-US" dirty="0"/>
              <a:t>Personal Notes and Final Warning</a:t>
            </a:r>
          </a:p>
        </p:txBody>
      </p:sp>
    </p:spTree>
    <p:extLst>
      <p:ext uri="{BB962C8B-B14F-4D97-AF65-F5344CB8AC3E}">
        <p14:creationId xmlns:p14="http://schemas.microsoft.com/office/powerpoint/2010/main" val="214095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2EB7A-2E50-947E-6907-F89B7D090082}"/>
              </a:ext>
            </a:extLst>
          </p:cNvPr>
          <p:cNvPicPr>
            <a:picLocks noChangeAspect="1"/>
          </p:cNvPicPr>
          <p:nvPr/>
        </p:nvPicPr>
        <p:blipFill>
          <a:blip r:embed="rId3"/>
          <a:srcRect l="1" r="-137" b="-70"/>
          <a:stretch>
            <a:fillRect/>
          </a:stretch>
        </p:blipFill>
        <p:spPr>
          <a:xfrm>
            <a:off x="-1" y="-1"/>
            <a:ext cx="12165619" cy="6858001"/>
          </a:xfrm>
          <a:prstGeom prst="rect">
            <a:avLst/>
          </a:prstGeom>
        </p:spPr>
      </p:pic>
    </p:spTree>
    <p:extLst>
      <p:ext uri="{BB962C8B-B14F-4D97-AF65-F5344CB8AC3E}">
        <p14:creationId xmlns:p14="http://schemas.microsoft.com/office/powerpoint/2010/main" val="273334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04AE9BE-A2D5-DC07-AB9D-EAA2E1EA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95" y="-451853"/>
            <a:ext cx="13720011" cy="914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0F93-06D5-9E9F-BDA2-9EC167202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3F262-2255-32E6-F601-9E6EF4A4CBF4}"/>
              </a:ext>
            </a:extLst>
          </p:cNvPr>
          <p:cNvSpPr>
            <a:spLocks noGrp="1"/>
          </p:cNvSpPr>
          <p:nvPr>
            <p:ph type="title"/>
          </p:nvPr>
        </p:nvSpPr>
        <p:spPr>
          <a:xfrm>
            <a:off x="838200" y="284441"/>
            <a:ext cx="10515600" cy="818216"/>
          </a:xfrm>
        </p:spPr>
        <p:txBody>
          <a:bodyPr/>
          <a:lstStyle/>
          <a:p>
            <a:r>
              <a:rPr lang="en-US" b="1" u="sng" dirty="0"/>
              <a:t>People</a:t>
            </a:r>
            <a:r>
              <a:rPr lang="en-US" dirty="0"/>
              <a:t> – Romans 16</a:t>
            </a:r>
          </a:p>
        </p:txBody>
      </p:sp>
      <p:sp>
        <p:nvSpPr>
          <p:cNvPr id="3" name="Content Placeholder 2">
            <a:extLst>
              <a:ext uri="{FF2B5EF4-FFF2-40B4-BE49-F238E27FC236}">
                <a16:creationId xmlns:a16="http://schemas.microsoft.com/office/drawing/2014/main" id="{4CCBC14C-9534-5D3F-EB12-0BA0AA77E7B9}"/>
              </a:ext>
            </a:extLst>
          </p:cNvPr>
          <p:cNvSpPr>
            <a:spLocks noGrp="1"/>
          </p:cNvSpPr>
          <p:nvPr>
            <p:ph idx="1"/>
          </p:nvPr>
        </p:nvSpPr>
        <p:spPr>
          <a:xfrm>
            <a:off x="481263" y="1102657"/>
            <a:ext cx="11389895" cy="5346269"/>
          </a:xfrm>
        </p:spPr>
        <p:txBody>
          <a:bodyPr>
            <a:normAutofit fontScale="85000" lnSpcReduction="10000"/>
          </a:bodyPr>
          <a:lstStyle/>
          <a:p>
            <a:pPr marL="0" indent="0">
              <a:lnSpc>
                <a:spcPct val="105000"/>
              </a:lnSpc>
              <a:spcBef>
                <a:spcPts val="0"/>
              </a:spcBef>
              <a:spcAft>
                <a:spcPts val="1200"/>
              </a:spcAft>
              <a:buNone/>
            </a:pPr>
            <a:r>
              <a:rPr lang="en-US" b="1" dirty="0"/>
              <a:t>V.1,2  Phoebe:</a:t>
            </a:r>
            <a:r>
              <a:rPr lang="en-US" dirty="0"/>
              <a:t> welcome this sister, servant, and patron of many</a:t>
            </a:r>
          </a:p>
          <a:p>
            <a:pPr lvl="1">
              <a:lnSpc>
                <a:spcPct val="105000"/>
              </a:lnSpc>
              <a:spcBef>
                <a:spcPts val="0"/>
              </a:spcBef>
              <a:spcAft>
                <a:spcPts val="1200"/>
              </a:spcAft>
            </a:pPr>
            <a:r>
              <a:rPr lang="en-US" dirty="0"/>
              <a:t>“sister” – all Christians belong to God’s family (we’re related)</a:t>
            </a:r>
          </a:p>
          <a:p>
            <a:pPr lvl="1">
              <a:lnSpc>
                <a:spcPct val="105000"/>
              </a:lnSpc>
              <a:spcBef>
                <a:spcPts val="0"/>
              </a:spcBef>
              <a:spcAft>
                <a:spcPts val="1200"/>
              </a:spcAft>
            </a:pPr>
            <a:r>
              <a:rPr lang="en-US" dirty="0"/>
              <a:t>“servant of the church” – a worker in the fellowship</a:t>
            </a:r>
          </a:p>
          <a:p>
            <a:pPr lvl="1">
              <a:lnSpc>
                <a:spcPct val="105000"/>
              </a:lnSpc>
              <a:spcBef>
                <a:spcPts val="0"/>
              </a:spcBef>
              <a:spcAft>
                <a:spcPts val="1200"/>
              </a:spcAft>
            </a:pPr>
            <a:r>
              <a:rPr lang="en-US" dirty="0"/>
              <a:t>“patron” – she used her influence and finances to support missions</a:t>
            </a:r>
          </a:p>
          <a:p>
            <a:pPr lvl="1">
              <a:lnSpc>
                <a:spcPct val="105000"/>
              </a:lnSpc>
              <a:spcBef>
                <a:spcPts val="0"/>
              </a:spcBef>
              <a:spcAft>
                <a:spcPts val="1200"/>
              </a:spcAft>
            </a:pPr>
            <a:r>
              <a:rPr lang="en-US" dirty="0"/>
              <a:t>She was probably a businesswoman and delivered this precious letter to the Roman church</a:t>
            </a:r>
          </a:p>
          <a:p>
            <a:pPr marL="0" indent="0">
              <a:lnSpc>
                <a:spcPct val="105000"/>
              </a:lnSpc>
              <a:spcBef>
                <a:spcPts val="0"/>
              </a:spcBef>
              <a:spcAft>
                <a:spcPts val="1200"/>
              </a:spcAft>
              <a:buNone/>
            </a:pPr>
            <a:r>
              <a:rPr lang="en-US" b="1" dirty="0"/>
              <a:t>V.3-5a  Prisca and Aquilla</a:t>
            </a:r>
            <a:r>
              <a:rPr lang="en-US" dirty="0"/>
              <a:t>: Paul’s fellow workers</a:t>
            </a:r>
          </a:p>
          <a:p>
            <a:pPr lvl="1">
              <a:lnSpc>
                <a:spcPct val="105000"/>
              </a:lnSpc>
              <a:spcBef>
                <a:spcPts val="0"/>
              </a:spcBef>
              <a:spcAft>
                <a:spcPts val="1200"/>
              </a:spcAft>
            </a:pPr>
            <a:r>
              <a:rPr lang="en-US" dirty="0"/>
              <a:t>Met Paul in Corinth and worked together (Acts 18:1-3).  Left Rome when commanded by Claudius</a:t>
            </a:r>
          </a:p>
          <a:p>
            <a:pPr lvl="1">
              <a:lnSpc>
                <a:spcPct val="105000"/>
              </a:lnSpc>
              <a:spcBef>
                <a:spcPts val="0"/>
              </a:spcBef>
              <a:spcAft>
                <a:spcPts val="1200"/>
              </a:spcAft>
            </a:pPr>
            <a:r>
              <a:rPr lang="en-US" dirty="0"/>
              <a:t>“risked their own necks” – kept Paul’s ministry from being cut short</a:t>
            </a:r>
          </a:p>
          <a:p>
            <a:pPr lvl="1">
              <a:lnSpc>
                <a:spcPct val="105000"/>
              </a:lnSpc>
              <a:spcBef>
                <a:spcPts val="0"/>
              </a:spcBef>
              <a:spcAft>
                <a:spcPts val="1200"/>
              </a:spcAft>
            </a:pPr>
            <a:r>
              <a:rPr lang="en-US" dirty="0"/>
              <a:t>“Greet the church in their house” – moved back to Rome after Claudius died</a:t>
            </a:r>
          </a:p>
          <a:p>
            <a:pPr lvl="1">
              <a:lnSpc>
                <a:spcPct val="105000"/>
              </a:lnSpc>
              <a:spcBef>
                <a:spcPts val="0"/>
              </a:spcBef>
              <a:spcAft>
                <a:spcPts val="1200"/>
              </a:spcAft>
            </a:pPr>
            <a:r>
              <a:rPr lang="en-US" dirty="0"/>
              <a:t>A good example of a husband-wife ministry team!</a:t>
            </a:r>
          </a:p>
          <a:p>
            <a:pPr marL="0" indent="0">
              <a:lnSpc>
                <a:spcPct val="105000"/>
              </a:lnSpc>
              <a:spcBef>
                <a:spcPts val="0"/>
              </a:spcBef>
              <a:spcAft>
                <a:spcPts val="1200"/>
              </a:spcAft>
              <a:buNone/>
            </a:pPr>
            <a:r>
              <a:rPr lang="en-US" b="1" dirty="0"/>
              <a:t>V.5b </a:t>
            </a:r>
            <a:r>
              <a:rPr lang="en-US" dirty="0"/>
              <a:t> </a:t>
            </a:r>
            <a:r>
              <a:rPr lang="en-US" b="1" dirty="0" err="1"/>
              <a:t>Epaenetus</a:t>
            </a:r>
            <a:r>
              <a:rPr lang="en-US" dirty="0"/>
              <a:t>: Paul’s first convert in Asia (modern-day Turkey)</a:t>
            </a:r>
          </a:p>
        </p:txBody>
      </p:sp>
    </p:spTree>
    <p:extLst>
      <p:ext uri="{BB962C8B-B14F-4D97-AF65-F5344CB8AC3E}">
        <p14:creationId xmlns:p14="http://schemas.microsoft.com/office/powerpoint/2010/main" val="356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29D5-2D58-AA08-54EE-A1024CB4F2FE}"/>
              </a:ext>
            </a:extLst>
          </p:cNvPr>
          <p:cNvSpPr>
            <a:spLocks noGrp="1"/>
          </p:cNvSpPr>
          <p:nvPr>
            <p:ph type="title"/>
          </p:nvPr>
        </p:nvSpPr>
        <p:spPr>
          <a:xfrm>
            <a:off x="838200" y="284441"/>
            <a:ext cx="10515600" cy="818216"/>
          </a:xfrm>
        </p:spPr>
        <p:txBody>
          <a:bodyPr/>
          <a:lstStyle/>
          <a:p>
            <a:r>
              <a:rPr lang="en-US" b="1" u="sng" dirty="0"/>
              <a:t>People</a:t>
            </a:r>
            <a:r>
              <a:rPr lang="en-US" dirty="0"/>
              <a:t> – Romans 16</a:t>
            </a:r>
          </a:p>
        </p:txBody>
      </p:sp>
      <p:sp>
        <p:nvSpPr>
          <p:cNvPr id="3" name="Content Placeholder 2">
            <a:extLst>
              <a:ext uri="{FF2B5EF4-FFF2-40B4-BE49-F238E27FC236}">
                <a16:creationId xmlns:a16="http://schemas.microsoft.com/office/drawing/2014/main" id="{B0DE74D6-91E1-6879-698F-877CCB93705A}"/>
              </a:ext>
            </a:extLst>
          </p:cNvPr>
          <p:cNvSpPr>
            <a:spLocks noGrp="1"/>
          </p:cNvSpPr>
          <p:nvPr>
            <p:ph idx="1"/>
          </p:nvPr>
        </p:nvSpPr>
        <p:spPr>
          <a:xfrm>
            <a:off x="481263" y="1102657"/>
            <a:ext cx="11389895" cy="5346269"/>
          </a:xfrm>
        </p:spPr>
        <p:txBody>
          <a:bodyPr>
            <a:normAutofit/>
          </a:bodyPr>
          <a:lstStyle/>
          <a:p>
            <a:pPr marL="0" indent="0">
              <a:lnSpc>
                <a:spcPct val="105000"/>
              </a:lnSpc>
              <a:spcBef>
                <a:spcPts val="0"/>
              </a:spcBef>
              <a:spcAft>
                <a:spcPts val="1200"/>
              </a:spcAft>
              <a:buNone/>
            </a:pPr>
            <a:r>
              <a:rPr lang="en-US" b="1" dirty="0"/>
              <a:t>V.6  Mary:</a:t>
            </a:r>
            <a:r>
              <a:rPr lang="en-US" dirty="0"/>
              <a:t> a hard worker (</a:t>
            </a:r>
            <a:r>
              <a:rPr lang="en-US" dirty="0" err="1"/>
              <a:t>kopiao</a:t>
            </a:r>
            <a:r>
              <a:rPr lang="en-US" dirty="0"/>
              <a:t>), working to the point of exhaustion</a:t>
            </a:r>
          </a:p>
          <a:p>
            <a:pPr marL="0" indent="0">
              <a:lnSpc>
                <a:spcPct val="105000"/>
              </a:lnSpc>
              <a:spcBef>
                <a:spcPts val="0"/>
              </a:spcBef>
              <a:spcAft>
                <a:spcPts val="1200"/>
              </a:spcAft>
              <a:buNone/>
            </a:pPr>
            <a:r>
              <a:rPr lang="en-US" b="1" dirty="0"/>
              <a:t>V.7  Andronicus and Junia:  </a:t>
            </a:r>
            <a:r>
              <a:rPr lang="en-US" dirty="0"/>
              <a:t>imprisoned with Paul; saved before Paul, probably in Jerusalem before persecution forced them away</a:t>
            </a:r>
          </a:p>
          <a:p>
            <a:pPr marL="0" indent="0">
              <a:lnSpc>
                <a:spcPct val="105000"/>
              </a:lnSpc>
              <a:spcBef>
                <a:spcPts val="0"/>
              </a:spcBef>
              <a:spcAft>
                <a:spcPts val="1200"/>
              </a:spcAft>
              <a:buNone/>
            </a:pPr>
            <a:r>
              <a:rPr lang="en-US" b="1" dirty="0"/>
              <a:t>v.8  </a:t>
            </a:r>
            <a:r>
              <a:rPr lang="en-US" b="1" dirty="0" err="1"/>
              <a:t>Ampliatus</a:t>
            </a:r>
            <a:r>
              <a:rPr lang="en-US" dirty="0"/>
              <a:t>: a common name for slaves – now a beloved brother</a:t>
            </a:r>
          </a:p>
          <a:p>
            <a:pPr marL="0" indent="0">
              <a:lnSpc>
                <a:spcPct val="105000"/>
              </a:lnSpc>
              <a:spcBef>
                <a:spcPts val="0"/>
              </a:spcBef>
              <a:spcAft>
                <a:spcPts val="1200"/>
              </a:spcAft>
              <a:buNone/>
            </a:pPr>
            <a:r>
              <a:rPr lang="en-US" b="1" dirty="0"/>
              <a:t>v.9  Urbanus</a:t>
            </a:r>
            <a:r>
              <a:rPr lang="en-US" dirty="0"/>
              <a:t>: a common Roman name – serving the church </a:t>
            </a:r>
          </a:p>
          <a:p>
            <a:pPr marL="0" indent="0">
              <a:lnSpc>
                <a:spcPct val="105000"/>
              </a:lnSpc>
              <a:spcBef>
                <a:spcPts val="0"/>
              </a:spcBef>
              <a:spcAft>
                <a:spcPts val="1200"/>
              </a:spcAft>
              <a:buNone/>
            </a:pPr>
            <a:r>
              <a:rPr lang="en-US" b="1" dirty="0"/>
              <a:t>v.9c  Stachys</a:t>
            </a:r>
            <a:r>
              <a:rPr lang="en-US" dirty="0"/>
              <a:t>: means “ear of corn” – unknown beloved brother</a:t>
            </a:r>
          </a:p>
          <a:p>
            <a:pPr marL="0" indent="0">
              <a:lnSpc>
                <a:spcPct val="105000"/>
              </a:lnSpc>
              <a:spcBef>
                <a:spcPts val="0"/>
              </a:spcBef>
              <a:spcAft>
                <a:spcPts val="1200"/>
              </a:spcAft>
              <a:buNone/>
            </a:pPr>
            <a:r>
              <a:rPr lang="en-US" b="1" dirty="0"/>
              <a:t>v.10a  Apelles</a:t>
            </a:r>
            <a:r>
              <a:rPr lang="en-US" dirty="0"/>
              <a:t>: “approved” (</a:t>
            </a:r>
            <a:r>
              <a:rPr lang="en-US" dirty="0" err="1"/>
              <a:t>dokimos</a:t>
            </a:r>
            <a:r>
              <a:rPr lang="en-US" dirty="0"/>
              <a:t>) = tried and tested like gold</a:t>
            </a:r>
          </a:p>
          <a:p>
            <a:pPr marL="0" indent="0">
              <a:lnSpc>
                <a:spcPct val="105000"/>
              </a:lnSpc>
              <a:spcBef>
                <a:spcPts val="0"/>
              </a:spcBef>
              <a:spcAft>
                <a:spcPts val="1200"/>
              </a:spcAft>
              <a:buNone/>
            </a:pPr>
            <a:r>
              <a:rPr lang="en-US" b="1" dirty="0"/>
              <a:t>v.10b  Aristobulus: </a:t>
            </a:r>
            <a:r>
              <a:rPr lang="en-US" dirty="0"/>
              <a:t>perhaps the brother of Herod Agrippa 1; he was not greeted (probably not a brother), but </a:t>
            </a:r>
            <a:r>
              <a:rPr lang="en-US" b="1" dirty="0"/>
              <a:t>saved family members </a:t>
            </a:r>
            <a:r>
              <a:rPr lang="en-US" dirty="0"/>
              <a:t>were</a:t>
            </a:r>
          </a:p>
          <a:p>
            <a:pPr marL="0" indent="0">
              <a:lnSpc>
                <a:spcPct val="105000"/>
              </a:lnSpc>
              <a:spcBef>
                <a:spcPts val="0"/>
              </a:spcBef>
              <a:spcAft>
                <a:spcPts val="1200"/>
              </a:spcAft>
              <a:buNone/>
            </a:pPr>
            <a:endParaRPr lang="en-US" dirty="0"/>
          </a:p>
        </p:txBody>
      </p:sp>
    </p:spTree>
    <p:extLst>
      <p:ext uri="{BB962C8B-B14F-4D97-AF65-F5344CB8AC3E}">
        <p14:creationId xmlns:p14="http://schemas.microsoft.com/office/powerpoint/2010/main" val="17697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B326-7537-2301-3F58-32CCACA6F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49180-F012-3DAF-1694-F6E1618AE53D}"/>
              </a:ext>
            </a:extLst>
          </p:cNvPr>
          <p:cNvSpPr>
            <a:spLocks noGrp="1"/>
          </p:cNvSpPr>
          <p:nvPr>
            <p:ph type="title"/>
          </p:nvPr>
        </p:nvSpPr>
        <p:spPr>
          <a:xfrm>
            <a:off x="838200" y="284441"/>
            <a:ext cx="10515600" cy="818216"/>
          </a:xfrm>
        </p:spPr>
        <p:txBody>
          <a:bodyPr/>
          <a:lstStyle/>
          <a:p>
            <a:r>
              <a:rPr lang="en-US" b="1" u="sng" dirty="0"/>
              <a:t>People</a:t>
            </a:r>
            <a:r>
              <a:rPr lang="en-US" dirty="0"/>
              <a:t> – Romans 16</a:t>
            </a:r>
          </a:p>
        </p:txBody>
      </p:sp>
      <p:sp>
        <p:nvSpPr>
          <p:cNvPr id="3" name="Content Placeholder 2">
            <a:extLst>
              <a:ext uri="{FF2B5EF4-FFF2-40B4-BE49-F238E27FC236}">
                <a16:creationId xmlns:a16="http://schemas.microsoft.com/office/drawing/2014/main" id="{DAA1DFFF-B81F-873A-3380-51AF7B061F65}"/>
              </a:ext>
            </a:extLst>
          </p:cNvPr>
          <p:cNvSpPr>
            <a:spLocks noGrp="1"/>
          </p:cNvSpPr>
          <p:nvPr>
            <p:ph idx="1"/>
          </p:nvPr>
        </p:nvSpPr>
        <p:spPr>
          <a:xfrm>
            <a:off x="481263" y="1102657"/>
            <a:ext cx="11389895" cy="5346269"/>
          </a:xfrm>
        </p:spPr>
        <p:txBody>
          <a:bodyPr>
            <a:normAutofit fontScale="92500" lnSpcReduction="20000"/>
          </a:bodyPr>
          <a:lstStyle/>
          <a:p>
            <a:pPr marL="0" indent="0">
              <a:lnSpc>
                <a:spcPct val="105000"/>
              </a:lnSpc>
              <a:spcBef>
                <a:spcPts val="0"/>
              </a:spcBef>
              <a:spcAft>
                <a:spcPts val="1200"/>
              </a:spcAft>
              <a:buNone/>
            </a:pPr>
            <a:r>
              <a:rPr lang="en-US" b="1" dirty="0"/>
              <a:t>V.11a  Herodian:</a:t>
            </a:r>
            <a:r>
              <a:rPr lang="en-US" dirty="0"/>
              <a:t> probably related to Herod, now a “kinsman”</a:t>
            </a:r>
          </a:p>
          <a:p>
            <a:pPr marL="0" indent="0">
              <a:lnSpc>
                <a:spcPct val="105000"/>
              </a:lnSpc>
              <a:spcBef>
                <a:spcPts val="0"/>
              </a:spcBef>
              <a:spcAft>
                <a:spcPts val="1200"/>
              </a:spcAft>
              <a:buNone/>
            </a:pPr>
            <a:r>
              <a:rPr lang="en-US" b="1" dirty="0"/>
              <a:t>V.11b  Narcissus: </a:t>
            </a:r>
            <a:r>
              <a:rPr lang="en-US" dirty="0"/>
              <a:t>possibly secretary to Claudius, with saved family members (in the palace) </a:t>
            </a:r>
          </a:p>
          <a:p>
            <a:pPr marL="0" indent="0">
              <a:lnSpc>
                <a:spcPct val="105000"/>
              </a:lnSpc>
              <a:spcBef>
                <a:spcPts val="0"/>
              </a:spcBef>
              <a:spcAft>
                <a:spcPts val="1200"/>
              </a:spcAft>
              <a:buNone/>
            </a:pPr>
            <a:r>
              <a:rPr lang="en-US" b="1" dirty="0"/>
              <a:t>v.12a  Tryphaena and Tryphosa</a:t>
            </a:r>
            <a:r>
              <a:rPr lang="en-US" dirty="0"/>
              <a:t>: probably sisters, names mean “delicate” and “dainty” (but also hard workers in the Lord)</a:t>
            </a:r>
          </a:p>
          <a:p>
            <a:pPr marL="0" indent="0">
              <a:lnSpc>
                <a:spcPct val="105000"/>
              </a:lnSpc>
              <a:spcBef>
                <a:spcPts val="0"/>
              </a:spcBef>
              <a:spcAft>
                <a:spcPts val="1200"/>
              </a:spcAft>
              <a:buNone/>
            </a:pPr>
            <a:r>
              <a:rPr lang="en-US" b="1" dirty="0"/>
              <a:t>v.12b  Persis:</a:t>
            </a:r>
            <a:r>
              <a:rPr lang="en-US" dirty="0"/>
              <a:t> a convert to Christ from Persia, another hard worker for Jesus</a:t>
            </a:r>
          </a:p>
          <a:p>
            <a:pPr marL="0" indent="0">
              <a:lnSpc>
                <a:spcPct val="105000"/>
              </a:lnSpc>
              <a:spcBef>
                <a:spcPts val="0"/>
              </a:spcBef>
              <a:spcAft>
                <a:spcPts val="1200"/>
              </a:spcAft>
              <a:buNone/>
            </a:pPr>
            <a:r>
              <a:rPr lang="en-US" b="1" dirty="0"/>
              <a:t>v.13  Rufus</a:t>
            </a:r>
            <a:r>
              <a:rPr lang="en-US" dirty="0"/>
              <a:t>: probably the son of Simon of Cyrene (Mark 15:21).  Since Mark wrote his gospel from Rome, he knew about this relationship.</a:t>
            </a:r>
          </a:p>
          <a:p>
            <a:pPr marL="0" indent="0">
              <a:lnSpc>
                <a:spcPct val="105000"/>
              </a:lnSpc>
              <a:spcBef>
                <a:spcPts val="0"/>
              </a:spcBef>
              <a:spcAft>
                <a:spcPts val="1200"/>
              </a:spcAft>
              <a:buNone/>
            </a:pPr>
            <a:r>
              <a:rPr lang="en-US" b="1" dirty="0"/>
              <a:t>v.13  Rufus’ mother:</a:t>
            </a:r>
            <a:r>
              <a:rPr lang="en-US" dirty="0"/>
              <a:t> wife of Simon, treated Paul like a son</a:t>
            </a:r>
          </a:p>
          <a:p>
            <a:pPr marL="0" indent="0">
              <a:lnSpc>
                <a:spcPct val="105000"/>
              </a:lnSpc>
              <a:spcBef>
                <a:spcPts val="0"/>
              </a:spcBef>
              <a:spcAft>
                <a:spcPts val="1200"/>
              </a:spcAft>
              <a:buNone/>
            </a:pPr>
            <a:r>
              <a:rPr lang="en-US" b="1" dirty="0"/>
              <a:t>v.13-15 Ten more saints, </a:t>
            </a:r>
            <a:r>
              <a:rPr lang="en-US" dirty="0"/>
              <a:t>brothers and sisters in Jesus</a:t>
            </a:r>
          </a:p>
          <a:p>
            <a:pPr marL="0" indent="0">
              <a:lnSpc>
                <a:spcPct val="105000"/>
              </a:lnSpc>
              <a:spcBef>
                <a:spcPts val="0"/>
              </a:spcBef>
              <a:spcAft>
                <a:spcPts val="1200"/>
              </a:spcAft>
              <a:buNone/>
            </a:pPr>
            <a:r>
              <a:rPr lang="en-US" b="1" dirty="0"/>
              <a:t>v.16  </a:t>
            </a:r>
            <a:r>
              <a:rPr lang="en-US" dirty="0"/>
              <a:t>“</a:t>
            </a:r>
            <a:r>
              <a:rPr lang="en-US" b="1" dirty="0"/>
              <a:t>a holy kiss</a:t>
            </a:r>
            <a:r>
              <a:rPr lang="en-US" dirty="0"/>
              <a:t>” – on the forehead, cheek or beard.  Because many believers were outcasts from family or society, this was a precious, holy greeting</a:t>
            </a:r>
          </a:p>
        </p:txBody>
      </p:sp>
    </p:spTree>
    <p:extLst>
      <p:ext uri="{BB962C8B-B14F-4D97-AF65-F5344CB8AC3E}">
        <p14:creationId xmlns:p14="http://schemas.microsoft.com/office/powerpoint/2010/main" val="13543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0585B-B397-788F-7727-15A162F1C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E0FB7-6524-B504-915F-C950ACC06E83}"/>
              </a:ext>
            </a:extLst>
          </p:cNvPr>
          <p:cNvSpPr>
            <a:spLocks noGrp="1"/>
          </p:cNvSpPr>
          <p:nvPr>
            <p:ph type="title"/>
          </p:nvPr>
        </p:nvSpPr>
        <p:spPr>
          <a:xfrm>
            <a:off x="838200" y="284441"/>
            <a:ext cx="10515600" cy="818216"/>
          </a:xfrm>
        </p:spPr>
        <p:txBody>
          <a:bodyPr/>
          <a:lstStyle/>
          <a:p>
            <a:r>
              <a:rPr lang="en-US" b="1" u="sng" dirty="0"/>
              <a:t>Paul’s Caution</a:t>
            </a:r>
            <a:r>
              <a:rPr lang="en-US" dirty="0"/>
              <a:t> – Romans 16</a:t>
            </a:r>
          </a:p>
        </p:txBody>
      </p:sp>
      <p:sp>
        <p:nvSpPr>
          <p:cNvPr id="3" name="Content Placeholder 2">
            <a:extLst>
              <a:ext uri="{FF2B5EF4-FFF2-40B4-BE49-F238E27FC236}">
                <a16:creationId xmlns:a16="http://schemas.microsoft.com/office/drawing/2014/main" id="{075FD77B-6418-D171-9B70-6E1EF509A530}"/>
              </a:ext>
            </a:extLst>
          </p:cNvPr>
          <p:cNvSpPr>
            <a:spLocks noGrp="1"/>
          </p:cNvSpPr>
          <p:nvPr>
            <p:ph idx="1"/>
          </p:nvPr>
        </p:nvSpPr>
        <p:spPr>
          <a:xfrm>
            <a:off x="481263" y="1102657"/>
            <a:ext cx="11389895" cy="5346269"/>
          </a:xfrm>
        </p:spPr>
        <p:txBody>
          <a:bodyPr>
            <a:normAutofit/>
          </a:bodyPr>
          <a:lstStyle/>
          <a:p>
            <a:pPr marL="0" indent="0">
              <a:lnSpc>
                <a:spcPct val="105000"/>
              </a:lnSpc>
              <a:spcBef>
                <a:spcPts val="0"/>
              </a:spcBef>
              <a:spcAft>
                <a:spcPts val="1200"/>
              </a:spcAft>
              <a:buNone/>
            </a:pPr>
            <a:r>
              <a:rPr lang="en-US" b="1" dirty="0"/>
              <a:t>v.17  “watch out for those who”:</a:t>
            </a:r>
          </a:p>
          <a:p>
            <a:pPr lvl="1">
              <a:lnSpc>
                <a:spcPct val="105000"/>
              </a:lnSpc>
              <a:spcBef>
                <a:spcPts val="0"/>
              </a:spcBef>
              <a:spcAft>
                <a:spcPts val="1200"/>
              </a:spcAft>
            </a:pPr>
            <a:r>
              <a:rPr lang="en-US" b="1" dirty="0"/>
              <a:t>“Cause divisions and create obstacles”</a:t>
            </a:r>
            <a:r>
              <a:rPr lang="en-US" dirty="0"/>
              <a:t> (Titus 3:9-11)</a:t>
            </a:r>
          </a:p>
          <a:p>
            <a:pPr lvl="1">
              <a:lnSpc>
                <a:spcPct val="105000"/>
              </a:lnSpc>
              <a:spcBef>
                <a:spcPts val="0"/>
              </a:spcBef>
              <a:spcAft>
                <a:spcPts val="1200"/>
              </a:spcAft>
            </a:pPr>
            <a:r>
              <a:rPr lang="en-US" b="1" dirty="0"/>
              <a:t>“Contrary to the doctrine you have been taught”</a:t>
            </a:r>
            <a:r>
              <a:rPr lang="en-US" dirty="0"/>
              <a:t> (Galatians 1:8,9)</a:t>
            </a:r>
          </a:p>
          <a:p>
            <a:pPr lvl="1">
              <a:lnSpc>
                <a:spcPct val="105000"/>
              </a:lnSpc>
              <a:spcBef>
                <a:spcPts val="0"/>
              </a:spcBef>
              <a:spcAft>
                <a:spcPts val="1200"/>
              </a:spcAft>
            </a:pPr>
            <a:r>
              <a:rPr lang="en-US" b="1" dirty="0"/>
              <a:t>“Avoid them” </a:t>
            </a:r>
            <a:r>
              <a:rPr lang="en-US" dirty="0"/>
              <a:t>– don’t listen to them or debate with them</a:t>
            </a:r>
          </a:p>
          <a:p>
            <a:pPr marL="0" indent="0">
              <a:lnSpc>
                <a:spcPct val="105000"/>
              </a:lnSpc>
              <a:spcBef>
                <a:spcPts val="0"/>
              </a:spcBef>
              <a:spcAft>
                <a:spcPts val="1200"/>
              </a:spcAft>
              <a:buNone/>
            </a:pPr>
            <a:r>
              <a:rPr lang="en-US" b="1" dirty="0"/>
              <a:t>v.18  </a:t>
            </a:r>
            <a:r>
              <a:rPr lang="en-US" dirty="0"/>
              <a:t>“</a:t>
            </a:r>
            <a:r>
              <a:rPr lang="en-US" b="1" dirty="0"/>
              <a:t>their own appetites</a:t>
            </a:r>
            <a:r>
              <a:rPr lang="en-US" dirty="0"/>
              <a:t>” – false teachers are seeking personal gain</a:t>
            </a:r>
          </a:p>
          <a:p>
            <a:pPr marL="0" indent="0">
              <a:lnSpc>
                <a:spcPct val="105000"/>
              </a:lnSpc>
              <a:spcBef>
                <a:spcPts val="0"/>
              </a:spcBef>
              <a:spcAft>
                <a:spcPts val="1200"/>
              </a:spcAft>
              <a:buNone/>
            </a:pPr>
            <a:r>
              <a:rPr lang="en-US" b="1" dirty="0"/>
              <a:t>v.19  </a:t>
            </a:r>
            <a:r>
              <a:rPr lang="en-US" dirty="0"/>
              <a:t>the best protection against falsehood is knowledge and obedience “</a:t>
            </a:r>
            <a:r>
              <a:rPr lang="en-US" b="1" dirty="0"/>
              <a:t>to what is good</a:t>
            </a:r>
            <a:r>
              <a:rPr lang="en-US" dirty="0"/>
              <a:t>” and avoid “</a:t>
            </a:r>
            <a:r>
              <a:rPr lang="en-US" b="1" dirty="0"/>
              <a:t>what is evil</a:t>
            </a:r>
            <a:r>
              <a:rPr lang="en-US" dirty="0"/>
              <a:t>” (Matt 10:16)</a:t>
            </a:r>
          </a:p>
          <a:p>
            <a:pPr marL="0" indent="0">
              <a:lnSpc>
                <a:spcPct val="105000"/>
              </a:lnSpc>
              <a:spcBef>
                <a:spcPts val="0"/>
              </a:spcBef>
              <a:spcAft>
                <a:spcPts val="1200"/>
              </a:spcAft>
              <a:buNone/>
            </a:pPr>
            <a:r>
              <a:rPr lang="en-US" b="1" dirty="0"/>
              <a:t>v.20  </a:t>
            </a:r>
            <a:r>
              <a:rPr lang="en-US" dirty="0"/>
              <a:t>“The God of peace” already has victory over Satan (Gen 3:15)!  We can look forward to the day when spiritual warfare will end!</a:t>
            </a:r>
          </a:p>
          <a:p>
            <a:pPr marL="0" indent="0">
              <a:lnSpc>
                <a:spcPct val="105000"/>
              </a:lnSpc>
              <a:spcBef>
                <a:spcPts val="0"/>
              </a:spcBef>
              <a:spcAft>
                <a:spcPts val="1200"/>
              </a:spcAft>
              <a:buNone/>
            </a:pPr>
            <a:endParaRPr lang="en-US" dirty="0"/>
          </a:p>
        </p:txBody>
      </p:sp>
    </p:spTree>
    <p:extLst>
      <p:ext uri="{BB962C8B-B14F-4D97-AF65-F5344CB8AC3E}">
        <p14:creationId xmlns:p14="http://schemas.microsoft.com/office/powerpoint/2010/main" val="136909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7EE8-DFC2-A95C-4BF9-081861E0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CBC11-941D-D1CD-8C80-7CA0947477CA}"/>
              </a:ext>
            </a:extLst>
          </p:cNvPr>
          <p:cNvSpPr>
            <a:spLocks noGrp="1"/>
          </p:cNvSpPr>
          <p:nvPr>
            <p:ph type="title"/>
          </p:nvPr>
        </p:nvSpPr>
        <p:spPr>
          <a:xfrm>
            <a:off x="838200" y="284441"/>
            <a:ext cx="10515600" cy="818216"/>
          </a:xfrm>
        </p:spPr>
        <p:txBody>
          <a:bodyPr/>
          <a:lstStyle/>
          <a:p>
            <a:r>
              <a:rPr lang="en-US" b="1" u="sng" dirty="0"/>
              <a:t>Paul’s Closing</a:t>
            </a:r>
            <a:r>
              <a:rPr lang="en-US" dirty="0"/>
              <a:t> – Romans 16</a:t>
            </a:r>
          </a:p>
        </p:txBody>
      </p:sp>
      <p:sp>
        <p:nvSpPr>
          <p:cNvPr id="3" name="Content Placeholder 2">
            <a:extLst>
              <a:ext uri="{FF2B5EF4-FFF2-40B4-BE49-F238E27FC236}">
                <a16:creationId xmlns:a16="http://schemas.microsoft.com/office/drawing/2014/main" id="{B48C30BD-A579-8D46-3C99-13B7FC2262C0}"/>
              </a:ext>
            </a:extLst>
          </p:cNvPr>
          <p:cNvSpPr>
            <a:spLocks noGrp="1"/>
          </p:cNvSpPr>
          <p:nvPr>
            <p:ph idx="1"/>
          </p:nvPr>
        </p:nvSpPr>
        <p:spPr>
          <a:xfrm>
            <a:off x="481263" y="1102657"/>
            <a:ext cx="11389895" cy="5346269"/>
          </a:xfrm>
        </p:spPr>
        <p:txBody>
          <a:bodyPr>
            <a:normAutofit/>
          </a:bodyPr>
          <a:lstStyle/>
          <a:p>
            <a:pPr marL="0" indent="0">
              <a:lnSpc>
                <a:spcPct val="105000"/>
              </a:lnSpc>
              <a:spcBef>
                <a:spcPts val="0"/>
              </a:spcBef>
              <a:spcAft>
                <a:spcPts val="1200"/>
              </a:spcAft>
              <a:buNone/>
            </a:pPr>
            <a:r>
              <a:rPr lang="en-US" b="1" dirty="0"/>
              <a:t>v.21 </a:t>
            </a:r>
            <a:r>
              <a:rPr lang="en-US" dirty="0"/>
              <a:t>Timothy, Lucius, and Sosipater send greetings to the Roman church</a:t>
            </a:r>
          </a:p>
          <a:p>
            <a:pPr marL="0" indent="0">
              <a:lnSpc>
                <a:spcPct val="105000"/>
              </a:lnSpc>
              <a:spcBef>
                <a:spcPts val="0"/>
              </a:spcBef>
              <a:spcAft>
                <a:spcPts val="1200"/>
              </a:spcAft>
              <a:buNone/>
            </a:pPr>
            <a:r>
              <a:rPr lang="en-US" b="1" dirty="0"/>
              <a:t>v.22  </a:t>
            </a:r>
            <a:r>
              <a:rPr lang="en-US" dirty="0"/>
              <a:t>Tertius was Paul’s secretary</a:t>
            </a:r>
          </a:p>
          <a:p>
            <a:pPr marL="0" indent="0">
              <a:lnSpc>
                <a:spcPct val="105000"/>
              </a:lnSpc>
              <a:spcBef>
                <a:spcPts val="0"/>
              </a:spcBef>
              <a:spcAft>
                <a:spcPts val="1200"/>
              </a:spcAft>
              <a:buNone/>
            </a:pPr>
            <a:r>
              <a:rPr lang="en-US" b="1" dirty="0"/>
              <a:t>v.23  </a:t>
            </a:r>
            <a:r>
              <a:rPr lang="en-US" dirty="0"/>
              <a:t>Gaius hosted Paul and the church met in his house</a:t>
            </a:r>
          </a:p>
          <a:p>
            <a:pPr marL="0" indent="0">
              <a:lnSpc>
                <a:spcPct val="105000"/>
              </a:lnSpc>
              <a:spcBef>
                <a:spcPts val="0"/>
              </a:spcBef>
              <a:spcAft>
                <a:spcPts val="1200"/>
              </a:spcAft>
              <a:buNone/>
            </a:pPr>
            <a:r>
              <a:rPr lang="en-US" b="1" dirty="0"/>
              <a:t>v.25-26</a:t>
            </a:r>
            <a:r>
              <a:rPr lang="en-US" dirty="0"/>
              <a:t>  We can be strengthened by the Gospel of Jesus Christ (while the rest of the world has no certainty about life and death):</a:t>
            </a:r>
          </a:p>
          <a:p>
            <a:pPr marL="457200" lvl="1" indent="0">
              <a:lnSpc>
                <a:spcPct val="105000"/>
              </a:lnSpc>
              <a:spcBef>
                <a:spcPts val="0"/>
              </a:spcBef>
              <a:spcAft>
                <a:spcPts val="1200"/>
              </a:spcAft>
              <a:buNone/>
            </a:pPr>
            <a:r>
              <a:rPr lang="en-US" dirty="0"/>
              <a:t>the </a:t>
            </a:r>
            <a:r>
              <a:rPr lang="en-US" b="1" dirty="0"/>
              <a:t>mystery</a:t>
            </a:r>
            <a:r>
              <a:rPr lang="en-US" dirty="0"/>
              <a:t> has now been </a:t>
            </a:r>
            <a:r>
              <a:rPr lang="en-US" b="1" dirty="0"/>
              <a:t>disclosed</a:t>
            </a:r>
            <a:r>
              <a:rPr lang="en-US" dirty="0"/>
              <a:t> through </a:t>
            </a:r>
            <a:r>
              <a:rPr lang="en-US" b="1" dirty="0"/>
              <a:t>God’s word,</a:t>
            </a:r>
          </a:p>
          <a:p>
            <a:pPr marL="457200" lvl="1" indent="0">
              <a:lnSpc>
                <a:spcPct val="105000"/>
              </a:lnSpc>
              <a:spcBef>
                <a:spcPts val="0"/>
              </a:spcBef>
              <a:spcAft>
                <a:spcPts val="1200"/>
              </a:spcAft>
              <a:buNone/>
            </a:pPr>
            <a:r>
              <a:rPr lang="en-US" dirty="0"/>
              <a:t>uniting </a:t>
            </a:r>
            <a:r>
              <a:rPr lang="en-US" b="1" dirty="0"/>
              <a:t>all nations </a:t>
            </a:r>
            <a:r>
              <a:rPr lang="en-US" dirty="0"/>
              <a:t>in salvation (Jews and Gentiles),</a:t>
            </a:r>
          </a:p>
          <a:p>
            <a:pPr marL="457200" lvl="1" indent="0">
              <a:lnSpc>
                <a:spcPct val="105000"/>
              </a:lnSpc>
              <a:spcBef>
                <a:spcPts val="0"/>
              </a:spcBef>
              <a:spcAft>
                <a:spcPts val="1200"/>
              </a:spcAft>
              <a:buNone/>
            </a:pPr>
            <a:r>
              <a:rPr lang="en-US" dirty="0"/>
              <a:t>bringing about the obedience of </a:t>
            </a:r>
            <a:r>
              <a:rPr lang="en-US" b="1" dirty="0"/>
              <a:t>faith.</a:t>
            </a:r>
          </a:p>
          <a:p>
            <a:pPr marL="0" indent="0">
              <a:lnSpc>
                <a:spcPct val="105000"/>
              </a:lnSpc>
              <a:spcBef>
                <a:spcPts val="0"/>
              </a:spcBef>
              <a:spcAft>
                <a:spcPts val="1200"/>
              </a:spcAft>
              <a:buNone/>
            </a:pPr>
            <a:r>
              <a:rPr lang="en-US" b="1" dirty="0"/>
              <a:t>v.27  </a:t>
            </a:r>
            <a:r>
              <a:rPr lang="en-US" dirty="0"/>
              <a:t>that God will be glorified forevermore!</a:t>
            </a:r>
          </a:p>
          <a:p>
            <a:pPr marL="0" indent="0">
              <a:lnSpc>
                <a:spcPct val="105000"/>
              </a:lnSpc>
              <a:spcBef>
                <a:spcPts val="0"/>
              </a:spcBef>
              <a:spcAft>
                <a:spcPts val="1200"/>
              </a:spcAft>
              <a:buNone/>
            </a:pPr>
            <a:endParaRPr lang="en-US" dirty="0"/>
          </a:p>
        </p:txBody>
      </p:sp>
    </p:spTree>
    <p:extLst>
      <p:ext uri="{BB962C8B-B14F-4D97-AF65-F5344CB8AC3E}">
        <p14:creationId xmlns:p14="http://schemas.microsoft.com/office/powerpoint/2010/main" val="28832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242" y="127960"/>
            <a:ext cx="7886700" cy="763960"/>
          </a:xfrm>
        </p:spPr>
        <p:txBody>
          <a:bodyPr>
            <a:normAutofit/>
          </a:bodyPr>
          <a:lstStyle/>
          <a:p>
            <a:r>
              <a:rPr lang="en-US" b="1" u="sng" dirty="0"/>
              <a:t>Some “Take </a:t>
            </a:r>
            <a:r>
              <a:rPr lang="en-US" b="1" u="sng" dirty="0" err="1"/>
              <a:t>Aways</a:t>
            </a:r>
            <a:r>
              <a:rPr lang="en-US" b="1" u="sng" dirty="0"/>
              <a:t>”</a:t>
            </a:r>
          </a:p>
        </p:txBody>
      </p:sp>
      <p:sp>
        <p:nvSpPr>
          <p:cNvPr id="7" name="Content Placeholder 6"/>
          <p:cNvSpPr>
            <a:spLocks noGrp="1"/>
          </p:cNvSpPr>
          <p:nvPr>
            <p:ph idx="1"/>
          </p:nvPr>
        </p:nvSpPr>
        <p:spPr>
          <a:xfrm>
            <a:off x="839755" y="1099336"/>
            <a:ext cx="10262137" cy="5424755"/>
          </a:xfrm>
        </p:spPr>
        <p:txBody>
          <a:bodyPr>
            <a:normAutofit fontScale="92500" lnSpcReduction="10000"/>
          </a:bodyPr>
          <a:lstStyle/>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God’s church is made of all kinds of people: ethnically, socially, financially, positionally, etc.</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If Paul wrote a verse about you, what would you like for it to say?</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Watch out for false teachers and avoid them!</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Be “innocent as to what is evil” – be careful what you view on your phone!  Spend time becoming “wise as to what is good.”</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Find your strength and stability in the wonderful gospel – don’t seek it in anything else!</a:t>
            </a:r>
          </a:p>
          <a:p>
            <a:pPr>
              <a:lnSpc>
                <a:spcPct val="100000"/>
              </a:lnSpc>
              <a:spcAft>
                <a:spcPts val="3000"/>
              </a:spcAft>
            </a:pPr>
            <a:endParaRPr lang="en-US" dirty="0">
              <a:solidFill>
                <a:schemeClr val="accent1">
                  <a:lumMod val="50000"/>
                </a:schemeClr>
              </a:solidFill>
              <a:latin typeface="Cambria" panose="02040503050406030204" pitchFamily="18" charset="0"/>
              <a:ea typeface="Cambria" panose="02040503050406030204" pitchFamily="18" charset="0"/>
            </a:endParaRPr>
          </a:p>
          <a:p>
            <a:pPr>
              <a:lnSpc>
                <a:spcPct val="100000"/>
              </a:lnSpc>
              <a:spcAft>
                <a:spcPts val="3000"/>
              </a:spcAft>
            </a:pPr>
            <a:endParaRPr lang="en-US"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93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913</TotalTime>
  <Words>1059</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Cambria</vt:lpstr>
      <vt:lpstr>Office Theme</vt:lpstr>
      <vt:lpstr>Romans 16</vt:lpstr>
      <vt:lpstr>PowerPoint Presentation</vt:lpstr>
      <vt:lpstr>PowerPoint Presentation</vt:lpstr>
      <vt:lpstr>People – Romans 16</vt:lpstr>
      <vt:lpstr>People – Romans 16</vt:lpstr>
      <vt:lpstr>People – Romans 16</vt:lpstr>
      <vt:lpstr>Paul’s Caution – Romans 16</vt:lpstr>
      <vt:lpstr>Paul’s Closing – Romans 16</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Robnett</dc:creator>
  <cp:lastModifiedBy>Mark Robnett</cp:lastModifiedBy>
  <cp:revision>20</cp:revision>
  <dcterms:created xsi:type="dcterms:W3CDTF">2026-01-09T17:51:22Z</dcterms:created>
  <dcterms:modified xsi:type="dcterms:W3CDTF">2026-01-18T19:46:29Z</dcterms:modified>
</cp:coreProperties>
</file>