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6" r:id="rId3"/>
    <p:sldId id="265" r:id="rId4"/>
    <p:sldId id="267" r:id="rId5"/>
    <p:sldId id="268" r:id="rId6"/>
    <p:sldId id="269" r:id="rId7"/>
    <p:sldId id="270" r:id="rId8"/>
    <p:sldId id="271" r:id="rId9"/>
    <p:sldId id="272"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79199" autoAdjust="0"/>
  </p:normalViewPr>
  <p:slideViewPr>
    <p:cSldViewPr snapToGrid="0">
      <p:cViewPr varScale="1">
        <p:scale>
          <a:sx n="92" d="100"/>
          <a:sy n="92" d="100"/>
        </p:scale>
        <p:origin x="1266" y="96"/>
      </p:cViewPr>
      <p:guideLst/>
    </p:cSldViewPr>
  </p:slideViewPr>
  <p:notesTextViewPr>
    <p:cViewPr>
      <p:scale>
        <a:sx n="176" d="100"/>
        <a:sy n="176" d="100"/>
      </p:scale>
      <p:origin x="0" y="0"/>
    </p:cViewPr>
  </p:notesTextViewPr>
  <p:sorterViewPr>
    <p:cViewPr>
      <p:scale>
        <a:sx n="200" d="100"/>
        <a:sy n="200" d="100"/>
      </p:scale>
      <p:origin x="0" y="-232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2/15/2026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Bef>
                <a:spcPts val="600"/>
              </a:spcBef>
              <a:spcAft>
                <a:spcPts val="600"/>
              </a:spcAft>
            </a:pPr>
            <a:r>
              <a:rPr lang="en-US" sz="1200" dirty="0"/>
              <a:t>1:18 to 3:18 - Everyone is Very Sinful: those who reject God, moral people, Jewish people, you and me…</a:t>
            </a:r>
          </a:p>
          <a:p>
            <a:pPr>
              <a:lnSpc>
                <a:spcPct val="100000"/>
              </a:lnSpc>
              <a:spcBef>
                <a:spcPts val="600"/>
              </a:spcBef>
              <a:spcAft>
                <a:spcPts val="600"/>
              </a:spcAft>
            </a:pPr>
            <a:r>
              <a:rPr lang="en-US" sz="1200" dirty="0"/>
              <a:t>3:21 to 5:21 - Salvation is Only by Grace: no one can keep the law (except Jesus, the One who saves)</a:t>
            </a:r>
          </a:p>
          <a:p>
            <a:pPr>
              <a:lnSpc>
                <a:spcPct val="100000"/>
              </a:lnSpc>
              <a:spcBef>
                <a:spcPts val="600"/>
              </a:spcBef>
              <a:spcAft>
                <a:spcPts val="600"/>
              </a:spcAft>
            </a:pPr>
            <a:r>
              <a:rPr lang="en-US" sz="1200" dirty="0"/>
              <a:t>6:1 to 7:25 - No Longer a Slave to Sin: following God with a new spirit in an old body</a:t>
            </a:r>
          </a:p>
          <a:p>
            <a:pPr>
              <a:lnSpc>
                <a:spcPct val="100000"/>
              </a:lnSpc>
              <a:spcBef>
                <a:spcPts val="600"/>
              </a:spcBef>
              <a:spcAft>
                <a:spcPts val="600"/>
              </a:spcAft>
            </a:pPr>
            <a:r>
              <a:rPr lang="en-US" sz="1200" dirty="0"/>
              <a:t>8:1 to 8:39 - Our Hope of Glory: groaning now, but with confidence in God’s perfect love and promises</a:t>
            </a:r>
          </a:p>
          <a:p>
            <a:pPr>
              <a:lnSpc>
                <a:spcPct val="100000"/>
              </a:lnSpc>
              <a:spcBef>
                <a:spcPts val="600"/>
              </a:spcBef>
              <a:spcAft>
                <a:spcPts val="600"/>
              </a:spcAft>
            </a:pPr>
            <a:r>
              <a:rPr lang="en-US" sz="1200" dirty="0"/>
              <a:t>9:1 to 11:36 - God’s plan for Israel (and us): hard hearts now but a future of salvation</a:t>
            </a:r>
          </a:p>
          <a:p>
            <a:pPr marL="0" marR="0" lvl="0" indent="0" algn="l" defTabSz="914400" rtl="0" eaLnBrk="1" fontAlgn="auto" latinLnBrk="0" hangingPunct="1">
              <a:lnSpc>
                <a:spcPct val="100000"/>
              </a:lnSpc>
              <a:spcBef>
                <a:spcPts val="600"/>
              </a:spcBef>
              <a:spcAft>
                <a:spcPts val="600"/>
              </a:spcAft>
              <a:buClrTx/>
              <a:buSzTx/>
              <a:buFontTx/>
              <a:buNone/>
              <a:tabLst/>
              <a:defRPr/>
            </a:pPr>
            <a:r>
              <a:rPr lang="en-US" sz="1200" b="0" i="0" kern="1200" dirty="0">
                <a:solidFill>
                  <a:schemeClr val="tx1"/>
                </a:solidFill>
                <a:effectLst/>
                <a:latin typeface="+mn-lt"/>
                <a:ea typeface="+mn-ea"/>
                <a:cs typeface="+mn-cs"/>
              </a:rPr>
              <a:t>In the final five chapters of Romans (12-16), Paul explains in great detail how believers are to practically live out the rich theological truths of chapters 1–11. God has graciously given believers so much, that Paul exhorts them to respond in grateful obedience.</a:t>
            </a:r>
          </a:p>
          <a:p>
            <a:pPr marL="0" marR="0" lvl="0" indent="0" algn="l" defTabSz="914400" rtl="0" eaLnBrk="1" fontAlgn="auto" latinLnBrk="0" hangingPunct="1">
              <a:lnSpc>
                <a:spcPct val="100000"/>
              </a:lnSpc>
              <a:spcBef>
                <a:spcPts val="600"/>
              </a:spcBef>
              <a:spcAft>
                <a:spcPts val="60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lang="en-US" sz="1200" b="0" i="0" kern="1200" dirty="0">
                <a:solidFill>
                  <a:schemeClr val="tx1"/>
                </a:solidFill>
                <a:effectLst/>
                <a:latin typeface="+mn-lt"/>
                <a:ea typeface="+mn-ea"/>
                <a:cs typeface="+mn-cs"/>
              </a:rPr>
              <a:t>This book is so full of glorious truth that it is very hard to only choose 32 takeaways!</a:t>
            </a:r>
          </a:p>
          <a:p>
            <a:pPr marL="0" marR="0" lvl="0" indent="0" algn="l" defTabSz="914400" rtl="0" eaLnBrk="1" fontAlgn="auto" latinLnBrk="0" hangingPunct="1">
              <a:lnSpc>
                <a:spcPct val="100000"/>
              </a:lnSpc>
              <a:spcBef>
                <a:spcPts val="600"/>
              </a:spcBef>
              <a:spcAft>
                <a:spcPts val="600"/>
              </a:spcAft>
              <a:buClrTx/>
              <a:buSzTx/>
              <a:buFontTx/>
              <a:buNone/>
              <a:tabLst/>
              <a:defRPr/>
            </a:pPr>
            <a:endParaRPr lang="en-US" sz="1200" b="0" i="0" kern="1200" dirty="0">
              <a:solidFill>
                <a:schemeClr val="tx1"/>
              </a:solidFill>
              <a:effectLst/>
              <a:latin typeface="+mn-lt"/>
              <a:ea typeface="+mn-ea"/>
              <a:cs typeface="+mn-cs"/>
            </a:endParaRPr>
          </a:p>
          <a:p>
            <a:pPr>
              <a:lnSpc>
                <a:spcPct val="100000"/>
              </a:lnSpc>
              <a:spcBef>
                <a:spcPts val="600"/>
              </a:spcBef>
              <a:spcAft>
                <a:spcPts val="600"/>
              </a:spcAft>
            </a:pPr>
            <a:endParaRPr lang="en-US" sz="1200" dirty="0"/>
          </a:p>
          <a:p>
            <a:endParaRPr lang="en-US" dirty="0"/>
          </a:p>
        </p:txBody>
      </p:sp>
      <p:sp>
        <p:nvSpPr>
          <p:cNvPr id="4" name="Slide Number Placeholder 3"/>
          <p:cNvSpPr>
            <a:spLocks noGrp="1"/>
          </p:cNvSpPr>
          <p:nvPr>
            <p:ph type="sldNum" sz="quarter" idx="5"/>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4110504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2/15/2026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2/15/2026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2/15/2026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2/15/2026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2/15/2026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2/15/2026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2/15/2026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2/15/2026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2/15/2026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2/15/2026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2/15/2026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2/15/2026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832" y="382773"/>
            <a:ext cx="7995683" cy="3806455"/>
          </a:xfrm>
        </p:spPr>
        <p:txBody>
          <a:bodyPr>
            <a:normAutofit/>
          </a:bodyPr>
          <a:lstStyle/>
          <a:p>
            <a:r>
              <a:rPr lang="en-US" sz="6600" b="1" dirty="0"/>
              <a:t>The Book of Romans</a:t>
            </a:r>
            <a:br>
              <a:rPr lang="en-US" sz="6600" b="1" dirty="0"/>
            </a:br>
            <a:r>
              <a:rPr lang="en-US" sz="6600" b="1" dirty="0"/>
              <a:t>-----------</a:t>
            </a:r>
            <a:br>
              <a:rPr lang="en-US" sz="6600" b="1" dirty="0"/>
            </a:br>
            <a:r>
              <a:rPr lang="en-US" sz="6600" b="1" dirty="0"/>
              <a:t>Summary Thoughts</a:t>
            </a:r>
          </a:p>
        </p:txBody>
      </p:sp>
      <p:sp>
        <p:nvSpPr>
          <p:cNvPr id="3" name="Subtitle 2"/>
          <p:cNvSpPr>
            <a:spLocks noGrp="1"/>
          </p:cNvSpPr>
          <p:nvPr>
            <p:ph type="subTitle" idx="1"/>
          </p:nvPr>
        </p:nvSpPr>
        <p:spPr>
          <a:xfrm>
            <a:off x="1164266" y="5135524"/>
            <a:ext cx="6858000" cy="1206795"/>
          </a:xfrm>
        </p:spPr>
        <p:txBody>
          <a:bodyPr>
            <a:normAutofit/>
          </a:bodyPr>
          <a:lstStyle/>
          <a:p>
            <a:r>
              <a:rPr lang="en-US" sz="4400" dirty="0">
                <a:solidFill>
                  <a:schemeClr val="tx1">
                    <a:lumMod val="50000"/>
                    <a:lumOff val="50000"/>
                  </a:schemeClr>
                </a:solidFill>
              </a:rPr>
              <a:t>Chapters 1-16</a:t>
            </a:r>
          </a:p>
        </p:txBody>
      </p:sp>
    </p:spTree>
    <p:extLst>
      <p:ext uri="{BB962C8B-B14F-4D97-AF65-F5344CB8AC3E}">
        <p14:creationId xmlns:p14="http://schemas.microsoft.com/office/powerpoint/2010/main" val="1262474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Sixteen Chapters</a:t>
            </a:r>
          </a:p>
        </p:txBody>
      </p:sp>
      <p:sp>
        <p:nvSpPr>
          <p:cNvPr id="7" name="Content Placeholder 6"/>
          <p:cNvSpPr>
            <a:spLocks noGrp="1"/>
          </p:cNvSpPr>
          <p:nvPr>
            <p:ph idx="1"/>
          </p:nvPr>
        </p:nvSpPr>
        <p:spPr>
          <a:xfrm>
            <a:off x="474562" y="975189"/>
            <a:ext cx="8426370" cy="5714978"/>
          </a:xfrm>
        </p:spPr>
        <p:txBody>
          <a:bodyPr>
            <a:normAutofit fontScale="85000" lnSpcReduction="10000"/>
          </a:bodyPr>
          <a:lstStyle/>
          <a:p>
            <a:pPr>
              <a:lnSpc>
                <a:spcPct val="100000"/>
              </a:lnSpc>
              <a:spcBef>
                <a:spcPts val="600"/>
              </a:spcBef>
              <a:spcAft>
                <a:spcPts val="600"/>
              </a:spcAft>
              <a:buFont typeface="Wingdings" panose="05000000000000000000" pitchFamily="2" charset="2"/>
              <a:buChar char="v"/>
            </a:pPr>
            <a:r>
              <a:rPr lang="en-US" sz="3200" dirty="0"/>
              <a:t> Theological Truths</a:t>
            </a:r>
          </a:p>
          <a:p>
            <a:pPr lvl="1">
              <a:lnSpc>
                <a:spcPct val="100000"/>
              </a:lnSpc>
              <a:spcBef>
                <a:spcPts val="600"/>
              </a:spcBef>
              <a:spcAft>
                <a:spcPts val="600"/>
              </a:spcAft>
              <a:buFont typeface="Wingdings" panose="05000000000000000000" pitchFamily="2" charset="2"/>
              <a:buChar char="§"/>
            </a:pPr>
            <a:r>
              <a:rPr lang="en-US" sz="2800" dirty="0"/>
              <a:t>1:18 to 3:18 - Everyone is Very Sinful</a:t>
            </a:r>
          </a:p>
          <a:p>
            <a:pPr lvl="1">
              <a:lnSpc>
                <a:spcPct val="100000"/>
              </a:lnSpc>
              <a:spcBef>
                <a:spcPts val="600"/>
              </a:spcBef>
              <a:spcAft>
                <a:spcPts val="600"/>
              </a:spcAft>
              <a:buFont typeface="Wingdings" panose="05000000000000000000" pitchFamily="2" charset="2"/>
              <a:buChar char="§"/>
            </a:pPr>
            <a:r>
              <a:rPr lang="en-US" sz="2800" dirty="0"/>
              <a:t>3:21 to 5:21 - Salvation is Only by Grace</a:t>
            </a:r>
          </a:p>
          <a:p>
            <a:pPr lvl="1">
              <a:lnSpc>
                <a:spcPct val="100000"/>
              </a:lnSpc>
              <a:spcBef>
                <a:spcPts val="600"/>
              </a:spcBef>
              <a:spcAft>
                <a:spcPts val="600"/>
              </a:spcAft>
              <a:buFont typeface="Wingdings" panose="05000000000000000000" pitchFamily="2" charset="2"/>
              <a:buChar char="§"/>
            </a:pPr>
            <a:r>
              <a:rPr lang="en-US" sz="2800" dirty="0"/>
              <a:t>6:1 to 7:25 - No Longer a Slave to Sin</a:t>
            </a:r>
          </a:p>
          <a:p>
            <a:pPr lvl="1">
              <a:lnSpc>
                <a:spcPct val="100000"/>
              </a:lnSpc>
              <a:spcBef>
                <a:spcPts val="600"/>
              </a:spcBef>
              <a:spcAft>
                <a:spcPts val="600"/>
              </a:spcAft>
              <a:buFont typeface="Wingdings" panose="05000000000000000000" pitchFamily="2" charset="2"/>
              <a:buChar char="§"/>
            </a:pPr>
            <a:r>
              <a:rPr lang="en-US" sz="2800" dirty="0"/>
              <a:t>8:1 to 8:39 - Our Hope of Glory</a:t>
            </a:r>
          </a:p>
          <a:p>
            <a:pPr>
              <a:lnSpc>
                <a:spcPct val="100000"/>
              </a:lnSpc>
              <a:spcBef>
                <a:spcPts val="600"/>
              </a:spcBef>
              <a:spcAft>
                <a:spcPts val="600"/>
              </a:spcAft>
              <a:buFont typeface="Wingdings" panose="05000000000000000000" pitchFamily="2" charset="2"/>
              <a:buChar char="v"/>
            </a:pPr>
            <a:r>
              <a:rPr lang="en-US" sz="3200" dirty="0"/>
              <a:t> God’s plan for Israel (and us) - 9:1 to 11:36</a:t>
            </a:r>
          </a:p>
          <a:p>
            <a:pPr>
              <a:lnSpc>
                <a:spcPct val="100000"/>
              </a:lnSpc>
              <a:spcBef>
                <a:spcPts val="600"/>
              </a:spcBef>
              <a:spcAft>
                <a:spcPts val="600"/>
              </a:spcAft>
              <a:buFont typeface="Wingdings" panose="05000000000000000000" pitchFamily="2" charset="2"/>
              <a:buChar char="v"/>
            </a:pPr>
            <a:r>
              <a:rPr lang="en-US" sz="3200" dirty="0"/>
              <a:t> Practical Christian Living</a:t>
            </a:r>
          </a:p>
          <a:p>
            <a:pPr lvl="1">
              <a:lnSpc>
                <a:spcPct val="100000"/>
              </a:lnSpc>
              <a:spcBef>
                <a:spcPts val="600"/>
              </a:spcBef>
              <a:spcAft>
                <a:spcPts val="600"/>
              </a:spcAft>
              <a:buFont typeface="Wingdings" panose="05000000000000000000" pitchFamily="2" charset="2"/>
              <a:buChar char="§"/>
            </a:pPr>
            <a:r>
              <a:rPr lang="en-US" sz="2800" dirty="0"/>
              <a:t>12:1 to 15:13 – in the World and in the Church</a:t>
            </a:r>
          </a:p>
          <a:p>
            <a:pPr lvl="1">
              <a:lnSpc>
                <a:spcPct val="100000"/>
              </a:lnSpc>
              <a:spcBef>
                <a:spcPts val="600"/>
              </a:spcBef>
              <a:spcAft>
                <a:spcPts val="600"/>
              </a:spcAft>
              <a:buFont typeface="Wingdings" panose="05000000000000000000" pitchFamily="2" charset="2"/>
              <a:buChar char="§"/>
            </a:pPr>
            <a:r>
              <a:rPr lang="en-US" sz="2800" dirty="0"/>
              <a:t>15:14 to 16:27 – Reaching the Lost and Greeting the Church</a:t>
            </a:r>
          </a:p>
          <a:p>
            <a:pPr>
              <a:lnSpc>
                <a:spcPct val="100000"/>
              </a:lnSpc>
              <a:spcBef>
                <a:spcPts val="600"/>
              </a:spcBef>
              <a:spcAft>
                <a:spcPts val="600"/>
              </a:spcAft>
              <a:buFont typeface="Wingdings" panose="05000000000000000000" pitchFamily="2" charset="2"/>
              <a:buChar char="v"/>
            </a:pPr>
            <a:r>
              <a:rPr lang="en-US" sz="3200" dirty="0"/>
              <a:t> 73 “Takeaways”</a:t>
            </a:r>
          </a:p>
          <a:p>
            <a:pPr>
              <a:lnSpc>
                <a:spcPct val="100000"/>
              </a:lnSpc>
              <a:spcBef>
                <a:spcPts val="600"/>
              </a:spcBef>
              <a:spcAft>
                <a:spcPts val="600"/>
              </a:spcAft>
              <a:buFont typeface="Wingdings" panose="05000000000000000000" pitchFamily="2" charset="2"/>
              <a:buChar char="v"/>
            </a:pPr>
            <a:r>
              <a:rPr lang="en-US" sz="3200" dirty="0"/>
              <a:t> 32 that stood out to me upon review…</a:t>
            </a:r>
          </a:p>
          <a:p>
            <a:pPr>
              <a:lnSpc>
                <a:spcPct val="100000"/>
              </a:lnSpc>
              <a:spcBef>
                <a:spcPts val="600"/>
              </a:spcBef>
              <a:spcAft>
                <a:spcPts val="600"/>
              </a:spcAft>
            </a:pPr>
            <a:endParaRPr lang="en-US" sz="3200" dirty="0"/>
          </a:p>
          <a:p>
            <a:pPr>
              <a:lnSpc>
                <a:spcPct val="100000"/>
              </a:lnSpc>
              <a:spcBef>
                <a:spcPts val="600"/>
              </a:spcBef>
              <a:spcAft>
                <a:spcPts val="600"/>
              </a:spcAft>
            </a:pPr>
            <a:endParaRPr lang="en-US" sz="3200" dirty="0"/>
          </a:p>
        </p:txBody>
      </p:sp>
    </p:spTree>
    <p:extLst>
      <p:ext uri="{BB962C8B-B14F-4D97-AF65-F5344CB8AC3E}">
        <p14:creationId xmlns:p14="http://schemas.microsoft.com/office/powerpoint/2010/main" val="2453500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wipe(left)">
                                      <p:cBhvr>
                                        <p:cTn id="10" dur="500"/>
                                        <p:tgtEl>
                                          <p:spTgt spid="7">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Effect transition="in" filter="wipe(left)">
                                      <p:cBhvr>
                                        <p:cTn id="13" dur="500"/>
                                        <p:tgtEl>
                                          <p:spTgt spid="7">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7">
                                            <p:txEl>
                                              <p:pRg st="3" end="3"/>
                                            </p:txEl>
                                          </p:spTgt>
                                        </p:tgtEl>
                                        <p:attrNameLst>
                                          <p:attrName>style.visibility</p:attrName>
                                        </p:attrNameLst>
                                      </p:cBhvr>
                                      <p:to>
                                        <p:strVal val="visible"/>
                                      </p:to>
                                    </p:set>
                                    <p:animEffect transition="in" filter="wipe(left)">
                                      <p:cBhvr>
                                        <p:cTn id="16" dur="500"/>
                                        <p:tgtEl>
                                          <p:spTgt spid="7">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Effect transition="in" filter="wipe(left)">
                                      <p:cBhvr>
                                        <p:cTn id="19" dur="500"/>
                                        <p:tgtEl>
                                          <p:spTgt spid="7">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7">
                                            <p:txEl>
                                              <p:pRg st="5" end="5"/>
                                            </p:txEl>
                                          </p:spTgt>
                                        </p:tgtEl>
                                        <p:attrNameLst>
                                          <p:attrName>style.visibility</p:attrName>
                                        </p:attrNameLst>
                                      </p:cBhvr>
                                      <p:to>
                                        <p:strVal val="visible"/>
                                      </p:to>
                                    </p:set>
                                    <p:animEffect transition="in" filter="wipe(left)">
                                      <p:cBhvr>
                                        <p:cTn id="24" dur="500"/>
                                        <p:tgtEl>
                                          <p:spTgt spid="7">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7">
                                            <p:txEl>
                                              <p:pRg st="6" end="6"/>
                                            </p:txEl>
                                          </p:spTgt>
                                        </p:tgtEl>
                                        <p:attrNameLst>
                                          <p:attrName>style.visibility</p:attrName>
                                        </p:attrNameLst>
                                      </p:cBhvr>
                                      <p:to>
                                        <p:strVal val="visible"/>
                                      </p:to>
                                    </p:set>
                                    <p:animEffect transition="in" filter="wipe(left)">
                                      <p:cBhvr>
                                        <p:cTn id="29" dur="500"/>
                                        <p:tgtEl>
                                          <p:spTgt spid="7">
                                            <p:txEl>
                                              <p:pRg st="6" end="6"/>
                                            </p:txEl>
                                          </p:spTgt>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7">
                                            <p:txEl>
                                              <p:pRg st="7" end="7"/>
                                            </p:txEl>
                                          </p:spTgt>
                                        </p:tgtEl>
                                        <p:attrNameLst>
                                          <p:attrName>style.visibility</p:attrName>
                                        </p:attrNameLst>
                                      </p:cBhvr>
                                      <p:to>
                                        <p:strVal val="visible"/>
                                      </p:to>
                                    </p:set>
                                    <p:animEffect transition="in" filter="wipe(left)">
                                      <p:cBhvr>
                                        <p:cTn id="32" dur="500"/>
                                        <p:tgtEl>
                                          <p:spTgt spid="7">
                                            <p:txEl>
                                              <p:pRg st="7" end="7"/>
                                            </p:txEl>
                                          </p:spTgt>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7">
                                            <p:txEl>
                                              <p:pRg st="8" end="8"/>
                                            </p:txEl>
                                          </p:spTgt>
                                        </p:tgtEl>
                                        <p:attrNameLst>
                                          <p:attrName>style.visibility</p:attrName>
                                        </p:attrNameLst>
                                      </p:cBhvr>
                                      <p:to>
                                        <p:strVal val="visible"/>
                                      </p:to>
                                    </p:set>
                                    <p:animEffect transition="in" filter="wipe(left)">
                                      <p:cBhvr>
                                        <p:cTn id="35" dur="500"/>
                                        <p:tgtEl>
                                          <p:spTgt spid="7">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7">
                                            <p:txEl>
                                              <p:pRg st="9" end="9"/>
                                            </p:txEl>
                                          </p:spTgt>
                                        </p:tgtEl>
                                        <p:attrNameLst>
                                          <p:attrName>style.visibility</p:attrName>
                                        </p:attrNameLst>
                                      </p:cBhvr>
                                      <p:to>
                                        <p:strVal val="visible"/>
                                      </p:to>
                                    </p:set>
                                    <p:animEffect transition="in" filter="wipe(left)">
                                      <p:cBhvr>
                                        <p:cTn id="40" dur="500"/>
                                        <p:tgtEl>
                                          <p:spTgt spid="7">
                                            <p:txEl>
                                              <p:pRg st="9" end="9"/>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7">
                                            <p:txEl>
                                              <p:pRg st="10" end="10"/>
                                            </p:txEl>
                                          </p:spTgt>
                                        </p:tgtEl>
                                        <p:attrNameLst>
                                          <p:attrName>style.visibility</p:attrName>
                                        </p:attrNameLst>
                                      </p:cBhvr>
                                      <p:to>
                                        <p:strVal val="visible"/>
                                      </p:to>
                                    </p:set>
                                    <p:animEffect transition="in" filter="wipe(left)">
                                      <p:cBhvr>
                                        <p:cTn id="45" dur="5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474562" y="1028701"/>
            <a:ext cx="8426370" cy="5661466"/>
          </a:xfrm>
        </p:spPr>
        <p:txBody>
          <a:bodyPr>
            <a:normAutofit/>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(1:16) – Never be ashamed of the gospel – it is the only hope of salvation for sinful people!</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(1:21-22) – Wise people worship God – fools glorify themselves.</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(1:23-25) – Satan leads people to exchange the truth about God for a lie, worshiping creation rather than the Creator.</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(2:14-15) – Do not resist the “conviction” of the Holy Spirit! (His law is written on every heart)</a:t>
            </a: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7A532-524D-21FF-3DF5-192856276A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20CBD8-A870-1C56-B43C-B123A8D4C60F}"/>
              </a:ext>
            </a:extLst>
          </p:cNvPr>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a:extLst>
              <a:ext uri="{FF2B5EF4-FFF2-40B4-BE49-F238E27FC236}">
                <a16:creationId xmlns:a16="http://schemas.microsoft.com/office/drawing/2014/main" id="{B1D13D2A-104D-C143-AA6A-6ABB5A3BD47C}"/>
              </a:ext>
            </a:extLst>
          </p:cNvPr>
          <p:cNvSpPr>
            <a:spLocks noGrp="1"/>
          </p:cNvSpPr>
          <p:nvPr>
            <p:ph idx="1"/>
          </p:nvPr>
        </p:nvSpPr>
        <p:spPr>
          <a:xfrm>
            <a:off x="474562" y="1028701"/>
            <a:ext cx="8426370" cy="5661466"/>
          </a:xfrm>
        </p:spPr>
        <p:txBody>
          <a:bodyPr>
            <a:normAutofit/>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(3:18) – Everyone must “fear of the Lord” to find wisdom and truly worship (Proverbs 9:10).</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(3:19-20) – People must understand their absolute sinfulness before they receive the glorious gospel!</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(3:21-22) – The entire Old Testament pointed to Christ: He is the perfect law-keeper and sacrifice of atonement for us. </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(3:23) – Without Christ, sinful people cannot do what they were designed to do: glorify God.</a:t>
            </a:r>
          </a:p>
        </p:txBody>
      </p:sp>
    </p:spTree>
    <p:extLst>
      <p:ext uri="{BB962C8B-B14F-4D97-AF65-F5344CB8AC3E}">
        <p14:creationId xmlns:p14="http://schemas.microsoft.com/office/powerpoint/2010/main" val="221988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8EF20-1C35-C74A-2BAD-323D85C6BA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654153-15DC-CFFE-A628-03110B3857E7}"/>
              </a:ext>
            </a:extLst>
          </p:cNvPr>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a:extLst>
              <a:ext uri="{FF2B5EF4-FFF2-40B4-BE49-F238E27FC236}">
                <a16:creationId xmlns:a16="http://schemas.microsoft.com/office/drawing/2014/main" id="{CB35DE1B-2022-2DFE-89CA-E677D4EE6AB2}"/>
              </a:ext>
            </a:extLst>
          </p:cNvPr>
          <p:cNvSpPr>
            <a:spLocks noGrp="1"/>
          </p:cNvSpPr>
          <p:nvPr>
            <p:ph idx="1"/>
          </p:nvPr>
        </p:nvSpPr>
        <p:spPr>
          <a:xfrm>
            <a:off x="474562" y="1028701"/>
            <a:ext cx="8426370" cy="5661466"/>
          </a:xfrm>
        </p:spPr>
        <p:txBody>
          <a:bodyPr>
            <a:normAutofit lnSpcReduction="10000"/>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(4:23-25) – Salvation is by grace alone through faith alone</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(5:2-4) – When you suffer, trust that </a:t>
            </a:r>
            <a:r>
              <a:rPr lang="en-US">
                <a:solidFill>
                  <a:schemeClr val="accent1">
                    <a:lumMod val="50000"/>
                  </a:schemeClr>
                </a:solidFill>
                <a:latin typeface="Cambria" panose="02040503050406030204" pitchFamily="18" charset="0"/>
                <a:ea typeface="Cambria" panose="02040503050406030204" pitchFamily="18" charset="0"/>
              </a:rPr>
              <a:t>God will use </a:t>
            </a:r>
            <a:r>
              <a:rPr lang="en-US" dirty="0">
                <a:solidFill>
                  <a:schemeClr val="accent1">
                    <a:lumMod val="50000"/>
                  </a:schemeClr>
                </a:solidFill>
                <a:latin typeface="Cambria" panose="02040503050406030204" pitchFamily="18" charset="0"/>
                <a:ea typeface="Cambria" panose="02040503050406030204" pitchFamily="18" charset="0"/>
              </a:rPr>
              <a:t>it for your growth in Christ.</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(5:8-10) – Rejoice in the amazing grace of God – He saved ungodly, sinful enemies (like us).</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(6:13) – You have a new master: submit yourself to Him and not your old master.</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(7:21-23) – Becoming a Christian does not end your battle with sin.  (Ephesians 6:10-12)</a:t>
            </a:r>
          </a:p>
        </p:txBody>
      </p:sp>
    </p:spTree>
    <p:extLst>
      <p:ext uri="{BB962C8B-B14F-4D97-AF65-F5344CB8AC3E}">
        <p14:creationId xmlns:p14="http://schemas.microsoft.com/office/powerpoint/2010/main" val="3998923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6CAAF-8079-91D7-4CA1-6D6948E22B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34A560-68D4-FCB7-BAC7-CFE4586DFFFB}"/>
              </a:ext>
            </a:extLst>
          </p:cNvPr>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a:extLst>
              <a:ext uri="{FF2B5EF4-FFF2-40B4-BE49-F238E27FC236}">
                <a16:creationId xmlns:a16="http://schemas.microsoft.com/office/drawing/2014/main" id="{F59AF3F2-1CF5-D9CF-427E-8762773910F9}"/>
              </a:ext>
            </a:extLst>
          </p:cNvPr>
          <p:cNvSpPr>
            <a:spLocks noGrp="1"/>
          </p:cNvSpPr>
          <p:nvPr>
            <p:ph idx="1"/>
          </p:nvPr>
        </p:nvSpPr>
        <p:spPr>
          <a:xfrm>
            <a:off x="474562" y="1028701"/>
            <a:ext cx="8426370" cy="5661466"/>
          </a:xfrm>
        </p:spPr>
        <p:txBody>
          <a:bodyPr>
            <a:normAutofit fontScale="92500" lnSpcReduction="10000"/>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(8:1) – If you are “in Christ,” there is no sin that can be counted against you – No Condemnation!</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(8:5-6) – Your actions follow your heart, and your heart follows your mind.  Keep your mind set on Jesus and the things above.</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(8:23) – We will groan in this world, but we confidently hope for His promise of complete redemption!</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(8:28-29) – Even when you face suffering, God is working everything to make you more like Jesus.</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(8:38-39) – God has absolute authority and power, so you can always be confident of His unfailing love. </a:t>
            </a:r>
          </a:p>
        </p:txBody>
      </p:sp>
    </p:spTree>
    <p:extLst>
      <p:ext uri="{BB962C8B-B14F-4D97-AF65-F5344CB8AC3E}">
        <p14:creationId xmlns:p14="http://schemas.microsoft.com/office/powerpoint/2010/main" val="2318148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D1A36-777A-3AF1-B76B-5117E5F146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ECCDC8-C60A-AE05-7CAF-A8609F4373E4}"/>
              </a:ext>
            </a:extLst>
          </p:cNvPr>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a:extLst>
              <a:ext uri="{FF2B5EF4-FFF2-40B4-BE49-F238E27FC236}">
                <a16:creationId xmlns:a16="http://schemas.microsoft.com/office/drawing/2014/main" id="{002AFEC5-30AF-2C82-2B46-D6B573E87DA5}"/>
              </a:ext>
            </a:extLst>
          </p:cNvPr>
          <p:cNvSpPr>
            <a:spLocks noGrp="1"/>
          </p:cNvSpPr>
          <p:nvPr>
            <p:ph idx="1"/>
          </p:nvPr>
        </p:nvSpPr>
        <p:spPr>
          <a:xfrm>
            <a:off x="474562" y="1028701"/>
            <a:ext cx="8426370" cy="5661466"/>
          </a:xfrm>
        </p:spPr>
        <p:txBody>
          <a:bodyPr>
            <a:normAutofit fontScale="92500" lnSpcReduction="10000"/>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(9:20) – Accept God’s gift of salvation and His unique design for you with a thankful heart.</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(10:1-2) – Like Paul, it is normal to experience sorrow for our unsaved relatives and friends. Pray for them!</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(10:13-15) – Be a part of God’s beautiful salvation work: pray for others and share the gospel with them!</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(12:1) – Because of all that God has done for us, it is reasonable to offer ourselves completely to Him, living for His kingdom and glory!</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(12:2) – Read and meditate on Scripture every day, letting God renew your mind and transform your life! </a:t>
            </a:r>
          </a:p>
        </p:txBody>
      </p:sp>
    </p:spTree>
    <p:extLst>
      <p:ext uri="{BB962C8B-B14F-4D97-AF65-F5344CB8AC3E}">
        <p14:creationId xmlns:p14="http://schemas.microsoft.com/office/powerpoint/2010/main" val="1130596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712E5-714B-4B75-292F-3F8FCD6437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A4C025-DE31-FB4D-F525-E47904C2F52F}"/>
              </a:ext>
            </a:extLst>
          </p:cNvPr>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a:extLst>
              <a:ext uri="{FF2B5EF4-FFF2-40B4-BE49-F238E27FC236}">
                <a16:creationId xmlns:a16="http://schemas.microsoft.com/office/drawing/2014/main" id="{3F3F7125-B0C1-B368-C3DC-1C60DEE56CB7}"/>
              </a:ext>
            </a:extLst>
          </p:cNvPr>
          <p:cNvSpPr>
            <a:spLocks noGrp="1"/>
          </p:cNvSpPr>
          <p:nvPr>
            <p:ph idx="1"/>
          </p:nvPr>
        </p:nvSpPr>
        <p:spPr>
          <a:xfrm>
            <a:off x="474562" y="1028701"/>
            <a:ext cx="8426370" cy="5661466"/>
          </a:xfrm>
        </p:spPr>
        <p:txBody>
          <a:bodyPr>
            <a:normAutofit fontScale="92500"/>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(13:1) – Make every effort to submit to authorities consistent with obedience to God – He is the highest authority!</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(13:12,14) – Ask God to show you areas of life where you need to </a:t>
            </a:r>
            <a:r>
              <a:rPr lang="en-US" b="1" dirty="0">
                <a:solidFill>
                  <a:schemeClr val="accent1">
                    <a:lumMod val="50000"/>
                  </a:schemeClr>
                </a:solidFill>
                <a:latin typeface="Cambria" panose="02040503050406030204" pitchFamily="18" charset="0"/>
                <a:ea typeface="Cambria" panose="02040503050406030204" pitchFamily="18" charset="0"/>
              </a:rPr>
              <a:t>put off </a:t>
            </a:r>
            <a:r>
              <a:rPr lang="en-US" dirty="0">
                <a:solidFill>
                  <a:schemeClr val="accent1">
                    <a:lumMod val="50000"/>
                  </a:schemeClr>
                </a:solidFill>
                <a:latin typeface="Cambria" panose="02040503050406030204" pitchFamily="18" charset="0"/>
                <a:ea typeface="Cambria" panose="02040503050406030204" pitchFamily="18" charset="0"/>
              </a:rPr>
              <a:t>wrong thinking and </a:t>
            </a:r>
            <a:r>
              <a:rPr lang="en-US" b="1" dirty="0">
                <a:solidFill>
                  <a:schemeClr val="accent1">
                    <a:lumMod val="50000"/>
                  </a:schemeClr>
                </a:solidFill>
                <a:latin typeface="Cambria" panose="02040503050406030204" pitchFamily="18" charset="0"/>
                <a:ea typeface="Cambria" panose="02040503050406030204" pitchFamily="18" charset="0"/>
              </a:rPr>
              <a:t>put on </a:t>
            </a:r>
            <a:r>
              <a:rPr lang="en-US" dirty="0">
                <a:solidFill>
                  <a:schemeClr val="accent1">
                    <a:lumMod val="50000"/>
                  </a:schemeClr>
                </a:solidFill>
                <a:latin typeface="Cambria" panose="02040503050406030204" pitchFamily="18" charset="0"/>
                <a:ea typeface="Cambria" panose="02040503050406030204" pitchFamily="18" charset="0"/>
              </a:rPr>
              <a:t>His truth.</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(14:4) – When tempted to be critical of a fellow believer, remember: “Who am I to pass judgment on the servant of another?”</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(14:13,19) – Choose true, brotherly love: don’t do anything that might cause a weaker brother to stumble.  </a:t>
            </a:r>
          </a:p>
        </p:txBody>
      </p:sp>
    </p:spTree>
    <p:extLst>
      <p:ext uri="{BB962C8B-B14F-4D97-AF65-F5344CB8AC3E}">
        <p14:creationId xmlns:p14="http://schemas.microsoft.com/office/powerpoint/2010/main" val="1068623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9EC86-8A35-FFA5-51B5-085D359383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092EB6-5D40-EC65-4489-87379BD5E0B9}"/>
              </a:ext>
            </a:extLst>
          </p:cNvPr>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a:extLst>
              <a:ext uri="{FF2B5EF4-FFF2-40B4-BE49-F238E27FC236}">
                <a16:creationId xmlns:a16="http://schemas.microsoft.com/office/drawing/2014/main" id="{08D0B4B1-0A85-7756-FA72-5BFDC1A33C60}"/>
              </a:ext>
            </a:extLst>
          </p:cNvPr>
          <p:cNvSpPr>
            <a:spLocks noGrp="1"/>
          </p:cNvSpPr>
          <p:nvPr>
            <p:ph idx="1"/>
          </p:nvPr>
        </p:nvSpPr>
        <p:spPr>
          <a:xfrm>
            <a:off x="474562" y="1028701"/>
            <a:ext cx="8426370" cy="5661466"/>
          </a:xfrm>
        </p:spPr>
        <p:txBody>
          <a:bodyPr>
            <a:normAutofit lnSpcReduction="10000"/>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(15:13) – Pray that the </a:t>
            </a:r>
            <a:r>
              <a:rPr lang="en-US" b="1" dirty="0">
                <a:solidFill>
                  <a:schemeClr val="accent1">
                    <a:lumMod val="50000"/>
                  </a:schemeClr>
                </a:solidFill>
                <a:latin typeface="Cambria" panose="02040503050406030204" pitchFamily="18" charset="0"/>
                <a:ea typeface="Cambria" panose="02040503050406030204" pitchFamily="18" charset="0"/>
              </a:rPr>
              <a:t>God of hope </a:t>
            </a:r>
            <a:r>
              <a:rPr lang="en-US" dirty="0">
                <a:solidFill>
                  <a:schemeClr val="accent1">
                    <a:lumMod val="50000"/>
                  </a:schemeClr>
                </a:solidFill>
                <a:latin typeface="Cambria" panose="02040503050406030204" pitchFamily="18" charset="0"/>
                <a:ea typeface="Cambria" panose="02040503050406030204" pitchFamily="18" charset="0"/>
              </a:rPr>
              <a:t>will fill you with joy and peace in believing!</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(15:30) – It is good to invite people to pray for your ministry (2 Corinthians 1:11)</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(15:31-32) – Make plans but always be open to God’s changes along the way.</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(16:17-18) – Watch out for false teachers and avoid them!</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(16:25-27) – Find your strength and stability in the wonderful gospel – don’t seek it in anything else! </a:t>
            </a:r>
          </a:p>
        </p:txBody>
      </p:sp>
    </p:spTree>
    <p:extLst>
      <p:ext uri="{BB962C8B-B14F-4D97-AF65-F5344CB8AC3E}">
        <p14:creationId xmlns:p14="http://schemas.microsoft.com/office/powerpoint/2010/main" val="4208591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1217</TotalTime>
  <Words>1009</Words>
  <Application>Microsoft Office PowerPoint</Application>
  <PresentationFormat>On-screen Show (4:3)</PresentationFormat>
  <Paragraphs>63</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Cambria</vt:lpstr>
      <vt:lpstr>Wingdings</vt:lpstr>
      <vt:lpstr>Office Theme</vt:lpstr>
      <vt:lpstr>The Book of Romans ----------- Summary Thoughts</vt:lpstr>
      <vt:lpstr>Sixteen Chapters</vt:lpstr>
      <vt:lpstr>Some “Take Aways”</vt:lpstr>
      <vt:lpstr>Some “Take Aways”</vt:lpstr>
      <vt:lpstr>Some “Take Aways”</vt:lpstr>
      <vt:lpstr>Some “Take Aways”</vt:lpstr>
      <vt:lpstr>Some “Take Aways”</vt:lpstr>
      <vt:lpstr>Some “Take Aways”</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50</cp:revision>
  <dcterms:created xsi:type="dcterms:W3CDTF">2022-11-02T22:17:55Z</dcterms:created>
  <dcterms:modified xsi:type="dcterms:W3CDTF">2026-02-15T13:23:49Z</dcterms:modified>
</cp:coreProperties>
</file>